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27"/>
  </p:notesMasterIdLst>
  <p:sldIdLst>
    <p:sldId id="257" r:id="rId2"/>
    <p:sldId id="286" r:id="rId3"/>
    <p:sldId id="259" r:id="rId4"/>
    <p:sldId id="277" r:id="rId5"/>
    <p:sldId id="278" r:id="rId6"/>
    <p:sldId id="279" r:id="rId7"/>
    <p:sldId id="261" r:id="rId8"/>
    <p:sldId id="262" r:id="rId9"/>
    <p:sldId id="263" r:id="rId10"/>
    <p:sldId id="264" r:id="rId11"/>
    <p:sldId id="270" r:id="rId12"/>
    <p:sldId id="274" r:id="rId13"/>
    <p:sldId id="275" r:id="rId14"/>
    <p:sldId id="271" r:id="rId15"/>
    <p:sldId id="287" r:id="rId16"/>
    <p:sldId id="292" r:id="rId17"/>
    <p:sldId id="289" r:id="rId18"/>
    <p:sldId id="293" r:id="rId19"/>
    <p:sldId id="268" r:id="rId20"/>
    <p:sldId id="294" r:id="rId21"/>
    <p:sldId id="295" r:id="rId22"/>
    <p:sldId id="290" r:id="rId23"/>
    <p:sldId id="280" r:id="rId24"/>
    <p:sldId id="291" r:id="rId25"/>
    <p:sldId id="267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09" autoAdjust="0"/>
    <p:restoredTop sz="86957" autoAdjust="0"/>
  </p:normalViewPr>
  <p:slideViewPr>
    <p:cSldViewPr snapToGrid="0" snapToObjects="1">
      <p:cViewPr varScale="1">
        <p:scale>
          <a:sx n="72" d="100"/>
          <a:sy n="72" d="100"/>
        </p:scale>
        <p:origin x="-10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AB4E75-29FC-5445-9E7F-7C92D674A068}" type="doc">
      <dgm:prSet loTypeId="urn:microsoft.com/office/officeart/2005/8/layout/target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020B36C-3B4F-3044-8144-31A000020531}">
      <dgm:prSet phldrT="[Text]" custT="1"/>
      <dgm:spPr/>
      <dgm:t>
        <a:bodyPr/>
        <a:lstStyle/>
        <a:p>
          <a:r>
            <a:rPr lang="en-US" sz="2800" dirty="0" smtClean="0"/>
            <a:t>Emergent Readers (not yet reading)</a:t>
          </a:r>
          <a:endParaRPr lang="en-US" sz="2800" dirty="0"/>
        </a:p>
      </dgm:t>
    </dgm:pt>
    <dgm:pt modelId="{78040396-179B-2D47-A33D-6236BD8CD533}" type="parTrans" cxnId="{66619B89-42D6-3145-A9BC-F87DB78E71E1}">
      <dgm:prSet/>
      <dgm:spPr/>
      <dgm:t>
        <a:bodyPr/>
        <a:lstStyle/>
        <a:p>
          <a:endParaRPr lang="en-US"/>
        </a:p>
      </dgm:t>
    </dgm:pt>
    <dgm:pt modelId="{A25067D2-66F1-A943-9339-457906555F41}" type="sibTrans" cxnId="{66619B89-42D6-3145-A9BC-F87DB78E71E1}">
      <dgm:prSet/>
      <dgm:spPr/>
      <dgm:t>
        <a:bodyPr/>
        <a:lstStyle/>
        <a:p>
          <a:endParaRPr lang="en-US"/>
        </a:p>
      </dgm:t>
    </dgm:pt>
    <dgm:pt modelId="{29872248-C8AE-4349-83F9-7A0542C32F92}">
      <dgm:prSet phldrT="[Text]"/>
      <dgm:spPr/>
      <dgm:t>
        <a:bodyPr/>
        <a:lstStyle/>
        <a:p>
          <a:r>
            <a:rPr lang="en-US" dirty="0" smtClean="0"/>
            <a:t>Oral Language </a:t>
          </a:r>
          <a:endParaRPr lang="en-US" dirty="0"/>
        </a:p>
      </dgm:t>
    </dgm:pt>
    <dgm:pt modelId="{0E505203-D13B-764F-9598-9F8AD119C05F}" type="parTrans" cxnId="{E912A92D-1174-E44B-A64C-79248CCB3A34}">
      <dgm:prSet/>
      <dgm:spPr/>
      <dgm:t>
        <a:bodyPr/>
        <a:lstStyle/>
        <a:p>
          <a:endParaRPr lang="en-US"/>
        </a:p>
      </dgm:t>
    </dgm:pt>
    <dgm:pt modelId="{B4C3F773-8A2E-3D4B-AA53-566E5B348046}" type="sibTrans" cxnId="{E912A92D-1174-E44B-A64C-79248CCB3A34}">
      <dgm:prSet/>
      <dgm:spPr/>
      <dgm:t>
        <a:bodyPr/>
        <a:lstStyle/>
        <a:p>
          <a:endParaRPr lang="en-US"/>
        </a:p>
      </dgm:t>
    </dgm:pt>
    <dgm:pt modelId="{795D9649-62E7-B24A-90B0-3B1EE352C61A}">
      <dgm:prSet phldrT="[Text]"/>
      <dgm:spPr/>
      <dgm:t>
        <a:bodyPr/>
        <a:lstStyle/>
        <a:p>
          <a:r>
            <a:rPr lang="en-US" dirty="0" smtClean="0"/>
            <a:t>Vocabulary</a:t>
          </a:r>
          <a:endParaRPr lang="en-US" dirty="0"/>
        </a:p>
      </dgm:t>
    </dgm:pt>
    <dgm:pt modelId="{B7693C0E-96FD-C94F-A8CB-9DE6E717290E}" type="parTrans" cxnId="{BF03F04D-77CC-2742-8C43-5ED986420364}">
      <dgm:prSet/>
      <dgm:spPr/>
      <dgm:t>
        <a:bodyPr/>
        <a:lstStyle/>
        <a:p>
          <a:endParaRPr lang="en-US"/>
        </a:p>
      </dgm:t>
    </dgm:pt>
    <dgm:pt modelId="{4ABFB103-1037-454D-96BB-5ADBDFE94E5D}" type="sibTrans" cxnId="{BF03F04D-77CC-2742-8C43-5ED986420364}">
      <dgm:prSet/>
      <dgm:spPr/>
      <dgm:t>
        <a:bodyPr/>
        <a:lstStyle/>
        <a:p>
          <a:endParaRPr lang="en-US"/>
        </a:p>
      </dgm:t>
    </dgm:pt>
    <dgm:pt modelId="{CFAB6573-B599-E349-AC8C-18DC155A45B2}">
      <dgm:prSet phldrT="[Text]" custT="1"/>
      <dgm:spPr/>
      <dgm:t>
        <a:bodyPr/>
        <a:lstStyle/>
        <a:p>
          <a:r>
            <a:rPr lang="en-US" sz="2800" dirty="0" smtClean="0"/>
            <a:t>Beginning Readers ( just starting to read)</a:t>
          </a:r>
          <a:endParaRPr lang="en-US" sz="2800" dirty="0"/>
        </a:p>
      </dgm:t>
    </dgm:pt>
    <dgm:pt modelId="{14E608B5-B1DA-7645-BDC7-417DFE2E389F}" type="parTrans" cxnId="{17D55BA9-38B6-1F47-912F-03F924AF8AE4}">
      <dgm:prSet/>
      <dgm:spPr/>
      <dgm:t>
        <a:bodyPr/>
        <a:lstStyle/>
        <a:p>
          <a:endParaRPr lang="en-US"/>
        </a:p>
      </dgm:t>
    </dgm:pt>
    <dgm:pt modelId="{BCB3DB57-E8CE-2D4D-B6D6-B003F33E57E9}" type="sibTrans" cxnId="{17D55BA9-38B6-1F47-912F-03F924AF8AE4}">
      <dgm:prSet/>
      <dgm:spPr/>
      <dgm:t>
        <a:bodyPr/>
        <a:lstStyle/>
        <a:p>
          <a:endParaRPr lang="en-US"/>
        </a:p>
      </dgm:t>
    </dgm:pt>
    <dgm:pt modelId="{A0F0D2CD-6170-8547-BB19-8CE527E8EF24}">
      <dgm:prSet phldrT="[Text]"/>
      <dgm:spPr/>
      <dgm:t>
        <a:bodyPr/>
        <a:lstStyle/>
        <a:p>
          <a:r>
            <a:rPr lang="en-US" dirty="0" smtClean="0"/>
            <a:t>Oral Language, Vocabulary, Comprehension</a:t>
          </a:r>
          <a:endParaRPr lang="en-US" dirty="0"/>
        </a:p>
      </dgm:t>
    </dgm:pt>
    <dgm:pt modelId="{681FEA9C-A0A9-9942-ABD9-08EB936BD825}" type="parTrans" cxnId="{1BAAAC7A-9544-884D-8047-1CFD25793F64}">
      <dgm:prSet/>
      <dgm:spPr/>
      <dgm:t>
        <a:bodyPr/>
        <a:lstStyle/>
        <a:p>
          <a:endParaRPr lang="en-US"/>
        </a:p>
      </dgm:t>
    </dgm:pt>
    <dgm:pt modelId="{5A99AEB2-2E8A-D549-98E5-02BAA3EB1869}" type="sibTrans" cxnId="{1BAAAC7A-9544-884D-8047-1CFD25793F64}">
      <dgm:prSet/>
      <dgm:spPr/>
      <dgm:t>
        <a:bodyPr/>
        <a:lstStyle/>
        <a:p>
          <a:endParaRPr lang="en-US"/>
        </a:p>
      </dgm:t>
    </dgm:pt>
    <dgm:pt modelId="{D60AAEA3-7E1A-BC4A-9CFD-CA3D447E280F}">
      <dgm:prSet phldrT="[Text]"/>
      <dgm:spPr/>
      <dgm:t>
        <a:bodyPr/>
        <a:lstStyle/>
        <a:p>
          <a:r>
            <a:rPr lang="en-US" dirty="0" smtClean="0"/>
            <a:t>Phonemic Awareness</a:t>
          </a:r>
          <a:endParaRPr lang="en-US" dirty="0"/>
        </a:p>
      </dgm:t>
    </dgm:pt>
    <dgm:pt modelId="{B4FCAFBB-3077-2147-A235-823BB489F05B}" type="parTrans" cxnId="{357D9898-E2A4-DF44-9F31-997B95C86B6F}">
      <dgm:prSet/>
      <dgm:spPr/>
      <dgm:t>
        <a:bodyPr/>
        <a:lstStyle/>
        <a:p>
          <a:endParaRPr lang="en-US"/>
        </a:p>
      </dgm:t>
    </dgm:pt>
    <dgm:pt modelId="{EA0C81CC-E563-1E49-AAED-D3F87520D633}" type="sibTrans" cxnId="{357D9898-E2A4-DF44-9F31-997B95C86B6F}">
      <dgm:prSet/>
      <dgm:spPr/>
      <dgm:t>
        <a:bodyPr/>
        <a:lstStyle/>
        <a:p>
          <a:endParaRPr lang="en-US"/>
        </a:p>
      </dgm:t>
    </dgm:pt>
    <dgm:pt modelId="{80601E2E-D574-3A43-8187-37825B6CE3FF}">
      <dgm:prSet phldrT="[Text]" custT="1"/>
      <dgm:spPr/>
      <dgm:t>
        <a:bodyPr/>
        <a:lstStyle/>
        <a:p>
          <a:r>
            <a:rPr lang="en-US" sz="2400" dirty="0" smtClean="0"/>
            <a:t>Transitional readers (beginning to sound like more mature readers)</a:t>
          </a:r>
          <a:endParaRPr lang="en-US" sz="2400" dirty="0"/>
        </a:p>
      </dgm:t>
    </dgm:pt>
    <dgm:pt modelId="{5A58B8CD-B5B5-D745-A5C8-4528BBFECD86}" type="parTrans" cxnId="{CDAD9752-8D70-2743-8E44-88C88C7CF248}">
      <dgm:prSet/>
      <dgm:spPr/>
      <dgm:t>
        <a:bodyPr/>
        <a:lstStyle/>
        <a:p>
          <a:endParaRPr lang="en-US"/>
        </a:p>
      </dgm:t>
    </dgm:pt>
    <dgm:pt modelId="{D92EC819-59F7-E047-A8A9-F443F35C72DA}" type="sibTrans" cxnId="{CDAD9752-8D70-2743-8E44-88C88C7CF248}">
      <dgm:prSet/>
      <dgm:spPr/>
      <dgm:t>
        <a:bodyPr/>
        <a:lstStyle/>
        <a:p>
          <a:endParaRPr lang="en-US"/>
        </a:p>
      </dgm:t>
    </dgm:pt>
    <dgm:pt modelId="{D95554FC-8D32-3741-8DAA-4A4F36BDBCB2}">
      <dgm:prSet phldrT="[Text]"/>
      <dgm:spPr/>
      <dgm:t>
        <a:bodyPr/>
        <a:lstStyle/>
        <a:p>
          <a:r>
            <a:rPr lang="en-US" dirty="0" smtClean="0"/>
            <a:t>Fluency (including higher-level phonics/word reading)</a:t>
          </a:r>
          <a:endParaRPr lang="en-US" dirty="0"/>
        </a:p>
      </dgm:t>
    </dgm:pt>
    <dgm:pt modelId="{9B36677B-E835-C741-ACAD-BDD4CD310DD1}" type="parTrans" cxnId="{43BDA114-0649-D742-883C-BBBD29FEBF1F}">
      <dgm:prSet/>
      <dgm:spPr/>
      <dgm:t>
        <a:bodyPr/>
        <a:lstStyle/>
        <a:p>
          <a:endParaRPr lang="en-US"/>
        </a:p>
      </dgm:t>
    </dgm:pt>
    <dgm:pt modelId="{41FD0EDA-6F2B-6940-9935-EE9E6C2E5132}" type="sibTrans" cxnId="{43BDA114-0649-D742-883C-BBBD29FEBF1F}">
      <dgm:prSet/>
      <dgm:spPr/>
      <dgm:t>
        <a:bodyPr/>
        <a:lstStyle/>
        <a:p>
          <a:endParaRPr lang="en-US"/>
        </a:p>
      </dgm:t>
    </dgm:pt>
    <dgm:pt modelId="{3CED959C-E3DE-1342-8CAE-CDAF204CD539}">
      <dgm:prSet phldrT="[Text]"/>
      <dgm:spPr/>
      <dgm:t>
        <a:bodyPr/>
        <a:lstStyle/>
        <a:p>
          <a:r>
            <a:rPr lang="en-US" dirty="0" smtClean="0"/>
            <a:t>Oral language/Vocabulary</a:t>
          </a:r>
          <a:endParaRPr lang="en-US" dirty="0"/>
        </a:p>
      </dgm:t>
    </dgm:pt>
    <dgm:pt modelId="{C64440CA-1BB7-A04F-969D-01B17093D51C}" type="parTrans" cxnId="{2927F7A1-A455-2248-8A99-FF0222E8F974}">
      <dgm:prSet/>
      <dgm:spPr/>
      <dgm:t>
        <a:bodyPr/>
        <a:lstStyle/>
        <a:p>
          <a:endParaRPr lang="en-US"/>
        </a:p>
      </dgm:t>
    </dgm:pt>
    <dgm:pt modelId="{59C66769-96B0-7244-ABB7-6824127CE86C}" type="sibTrans" cxnId="{2927F7A1-A455-2248-8A99-FF0222E8F974}">
      <dgm:prSet/>
      <dgm:spPr/>
      <dgm:t>
        <a:bodyPr/>
        <a:lstStyle/>
        <a:p>
          <a:endParaRPr lang="en-US"/>
        </a:p>
      </dgm:t>
    </dgm:pt>
    <dgm:pt modelId="{B62EB7FB-2E94-0641-B1F1-3020204E71E2}">
      <dgm:prSet phldrT="[Text]"/>
      <dgm:spPr/>
      <dgm:t>
        <a:bodyPr/>
        <a:lstStyle/>
        <a:p>
          <a:r>
            <a:rPr lang="en-US" dirty="0" smtClean="0"/>
            <a:t>Comprehension </a:t>
          </a:r>
          <a:endParaRPr lang="en-US" dirty="0"/>
        </a:p>
      </dgm:t>
    </dgm:pt>
    <dgm:pt modelId="{C2BAB572-B603-5C49-8416-5D3B9B371A84}" type="parTrans" cxnId="{0A10EF6E-8363-3144-B522-0DE826451304}">
      <dgm:prSet/>
      <dgm:spPr/>
      <dgm:t>
        <a:bodyPr/>
        <a:lstStyle/>
        <a:p>
          <a:endParaRPr lang="en-US"/>
        </a:p>
      </dgm:t>
    </dgm:pt>
    <dgm:pt modelId="{B8CD1B7F-B128-AB4E-8B27-497BCABE830A}" type="sibTrans" cxnId="{0A10EF6E-8363-3144-B522-0DE826451304}">
      <dgm:prSet/>
      <dgm:spPr/>
      <dgm:t>
        <a:bodyPr/>
        <a:lstStyle/>
        <a:p>
          <a:endParaRPr lang="en-US"/>
        </a:p>
      </dgm:t>
    </dgm:pt>
    <dgm:pt modelId="{399CD424-61BE-1E42-991F-12E0B04B4355}">
      <dgm:prSet phldrT="[Text]"/>
      <dgm:spPr/>
      <dgm:t>
        <a:bodyPr/>
        <a:lstStyle/>
        <a:p>
          <a:r>
            <a:rPr lang="en-US" dirty="0" smtClean="0"/>
            <a:t>Phonics (including spelling, word reading)</a:t>
          </a:r>
          <a:endParaRPr lang="en-US" dirty="0"/>
        </a:p>
      </dgm:t>
    </dgm:pt>
    <dgm:pt modelId="{37138CD0-5810-AA4E-BC86-E04DE244F517}" type="parTrans" cxnId="{55C7EF5F-B78C-6B48-A25F-B6FB3B84388E}">
      <dgm:prSet/>
      <dgm:spPr/>
      <dgm:t>
        <a:bodyPr/>
        <a:lstStyle/>
        <a:p>
          <a:endParaRPr lang="en-US"/>
        </a:p>
      </dgm:t>
    </dgm:pt>
    <dgm:pt modelId="{30F1A71D-88E6-B54B-A0AB-F9BBC61DF9D1}" type="sibTrans" cxnId="{55C7EF5F-B78C-6B48-A25F-B6FB3B84388E}">
      <dgm:prSet/>
      <dgm:spPr/>
      <dgm:t>
        <a:bodyPr/>
        <a:lstStyle/>
        <a:p>
          <a:endParaRPr lang="en-US"/>
        </a:p>
      </dgm:t>
    </dgm:pt>
    <dgm:pt modelId="{087A2729-3637-0948-91EE-8FBDA775CD3F}">
      <dgm:prSet phldrT="[Text]"/>
      <dgm:spPr/>
      <dgm:t>
        <a:bodyPr/>
        <a:lstStyle/>
        <a:p>
          <a:r>
            <a:rPr lang="en-US" dirty="0" smtClean="0"/>
            <a:t>Comprehension</a:t>
          </a:r>
          <a:endParaRPr lang="en-US" dirty="0"/>
        </a:p>
      </dgm:t>
    </dgm:pt>
    <dgm:pt modelId="{9035B4F5-037E-5846-BAC9-FBE9FDEF0B1F}" type="parTrans" cxnId="{98CD84B3-C711-DB4B-A367-E0A842DE48B0}">
      <dgm:prSet/>
      <dgm:spPr/>
      <dgm:t>
        <a:bodyPr/>
        <a:lstStyle/>
        <a:p>
          <a:endParaRPr lang="en-US"/>
        </a:p>
      </dgm:t>
    </dgm:pt>
    <dgm:pt modelId="{0BF976AC-6ABF-6E49-BFA9-B673C5B444DF}" type="sibTrans" cxnId="{98CD84B3-C711-DB4B-A367-E0A842DE48B0}">
      <dgm:prSet/>
      <dgm:spPr/>
      <dgm:t>
        <a:bodyPr/>
        <a:lstStyle/>
        <a:p>
          <a:endParaRPr lang="en-US"/>
        </a:p>
      </dgm:t>
    </dgm:pt>
    <dgm:pt modelId="{872385A3-0E5E-324A-9973-84576E262FD0}" type="pres">
      <dgm:prSet presAssocID="{68AB4E75-29FC-5445-9E7F-7C92D674A068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EB4C5CA-0ADC-D449-8C5E-A4913AB01339}" type="pres">
      <dgm:prSet presAssocID="{68AB4E75-29FC-5445-9E7F-7C92D674A068}" presName="outerBox" presStyleCnt="0"/>
      <dgm:spPr/>
    </dgm:pt>
    <dgm:pt modelId="{8852F795-E4CB-FD46-953A-D3F18DF7641D}" type="pres">
      <dgm:prSet presAssocID="{68AB4E75-29FC-5445-9E7F-7C92D674A068}" presName="outerBoxParent" presStyleLbl="node1" presStyleIdx="0" presStyleCnt="3"/>
      <dgm:spPr/>
      <dgm:t>
        <a:bodyPr/>
        <a:lstStyle/>
        <a:p>
          <a:endParaRPr lang="en-US"/>
        </a:p>
      </dgm:t>
    </dgm:pt>
    <dgm:pt modelId="{08A6E573-5BF6-7F4B-A2DD-38964192FD2F}" type="pres">
      <dgm:prSet presAssocID="{68AB4E75-29FC-5445-9E7F-7C92D674A068}" presName="outerBoxChildren" presStyleCnt="0"/>
      <dgm:spPr/>
    </dgm:pt>
    <dgm:pt modelId="{5A7CDD7C-1A76-9347-9BA2-AB34ED3BB1BF}" type="pres">
      <dgm:prSet presAssocID="{29872248-C8AE-4349-83F9-7A0542C32F92}" presName="oChild" presStyleLbl="fgAcc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BFF5F9-9BCC-734C-AE2A-CE27A50B0730}" type="pres">
      <dgm:prSet presAssocID="{B4C3F773-8A2E-3D4B-AA53-566E5B348046}" presName="outerSibTrans" presStyleCnt="0"/>
      <dgm:spPr/>
    </dgm:pt>
    <dgm:pt modelId="{FC5E00BC-C56D-7744-BE06-8A5B09393156}" type="pres">
      <dgm:prSet presAssocID="{795D9649-62E7-B24A-90B0-3B1EE352C61A}" presName="oChild" presStyleLbl="fgAcc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BB53AD-E07B-9A49-8E95-AE2C3B6AD17B}" type="pres">
      <dgm:prSet presAssocID="{4ABFB103-1037-454D-96BB-5ADBDFE94E5D}" presName="outerSibTrans" presStyleCnt="0"/>
      <dgm:spPr/>
    </dgm:pt>
    <dgm:pt modelId="{15DC9C9C-FDFB-294D-A28A-3A5A3CEDC8F9}" type="pres">
      <dgm:prSet presAssocID="{B62EB7FB-2E94-0641-B1F1-3020204E71E2}" presName="oChild" presStyleLbl="fgAcc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465CDA-5B26-6340-98A3-9C0B0FD03B6B}" type="pres">
      <dgm:prSet presAssocID="{68AB4E75-29FC-5445-9E7F-7C92D674A068}" presName="middleBox" presStyleCnt="0"/>
      <dgm:spPr/>
    </dgm:pt>
    <dgm:pt modelId="{BD2315B8-02B3-2F40-A402-2158EAA511CA}" type="pres">
      <dgm:prSet presAssocID="{68AB4E75-29FC-5445-9E7F-7C92D674A068}" presName="middleBoxParent" presStyleLbl="node1" presStyleIdx="1" presStyleCnt="3"/>
      <dgm:spPr/>
      <dgm:t>
        <a:bodyPr/>
        <a:lstStyle/>
        <a:p>
          <a:endParaRPr lang="en-US"/>
        </a:p>
      </dgm:t>
    </dgm:pt>
    <dgm:pt modelId="{7BD17833-A45F-494D-A05A-F8ACDFBE1004}" type="pres">
      <dgm:prSet presAssocID="{68AB4E75-29FC-5445-9E7F-7C92D674A068}" presName="middleBoxChildren" presStyleCnt="0"/>
      <dgm:spPr/>
    </dgm:pt>
    <dgm:pt modelId="{4EE4B404-4C7B-5E43-9EE0-E01AC04EC273}" type="pres">
      <dgm:prSet presAssocID="{A0F0D2CD-6170-8547-BB19-8CE527E8EF24}" presName="mChild" presStyleLbl="fgAcc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C750B8-E1F8-1249-9AA7-F21CCA7628E5}" type="pres">
      <dgm:prSet presAssocID="{5A99AEB2-2E8A-D549-98E5-02BAA3EB1869}" presName="middleSibTrans" presStyleCnt="0"/>
      <dgm:spPr/>
    </dgm:pt>
    <dgm:pt modelId="{9D62FCE5-D541-634A-9D02-DFC6E148F48B}" type="pres">
      <dgm:prSet presAssocID="{D60AAEA3-7E1A-BC4A-9CFD-CA3D447E280F}" presName="mChild" presStyleLbl="fgAcc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C42701-6CA2-5643-98EE-6D9A7113681D}" type="pres">
      <dgm:prSet presAssocID="{EA0C81CC-E563-1E49-AAED-D3F87520D633}" presName="middleSibTrans" presStyleCnt="0"/>
      <dgm:spPr/>
    </dgm:pt>
    <dgm:pt modelId="{6692B2EE-84E4-784C-BFC4-271291F6074D}" type="pres">
      <dgm:prSet presAssocID="{399CD424-61BE-1E42-991F-12E0B04B4355}" presName="mChild" presStyleLbl="fgAcc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495364-CFF5-2548-A3CD-0E932A321E26}" type="pres">
      <dgm:prSet presAssocID="{68AB4E75-29FC-5445-9E7F-7C92D674A068}" presName="centerBox" presStyleCnt="0"/>
      <dgm:spPr/>
    </dgm:pt>
    <dgm:pt modelId="{46818492-0B64-3E4F-8A48-0279503F3056}" type="pres">
      <dgm:prSet presAssocID="{68AB4E75-29FC-5445-9E7F-7C92D674A068}" presName="centerBoxParent" presStyleLbl="node1" presStyleIdx="2" presStyleCnt="3"/>
      <dgm:spPr/>
      <dgm:t>
        <a:bodyPr/>
        <a:lstStyle/>
        <a:p>
          <a:endParaRPr lang="en-US"/>
        </a:p>
      </dgm:t>
    </dgm:pt>
    <dgm:pt modelId="{2C1E86DB-00AA-5646-AA4D-AA3AC933BA06}" type="pres">
      <dgm:prSet presAssocID="{68AB4E75-29FC-5445-9E7F-7C92D674A068}" presName="centerBoxChildren" presStyleCnt="0"/>
      <dgm:spPr/>
    </dgm:pt>
    <dgm:pt modelId="{91E9F7F8-9513-F749-9946-019B80076728}" type="pres">
      <dgm:prSet presAssocID="{D95554FC-8D32-3741-8DAA-4A4F36BDBCB2}" presName="cChild" presStyleLbl="fgAcc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E69E5A-6B9C-0A41-9457-2D49B6CC4C10}" type="pres">
      <dgm:prSet presAssocID="{41FD0EDA-6F2B-6940-9935-EE9E6C2E5132}" presName="centerSibTrans" presStyleCnt="0"/>
      <dgm:spPr/>
    </dgm:pt>
    <dgm:pt modelId="{72363BE2-F134-954C-BDC3-C988DB9B8FBB}" type="pres">
      <dgm:prSet presAssocID="{3CED959C-E3DE-1342-8CAE-CDAF204CD539}" presName="cChild" presStyleLbl="fgAcc1" presStyleIdx="7" presStyleCnt="9" custScaleX="704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7E78AA-1F5E-3140-BF1F-268ED8E84D09}" type="pres">
      <dgm:prSet presAssocID="{59C66769-96B0-7244-ABB7-6824127CE86C}" presName="centerSibTrans" presStyleCnt="0"/>
      <dgm:spPr/>
    </dgm:pt>
    <dgm:pt modelId="{F39A8711-8C98-CA4E-8CBF-6D887FD50F3E}" type="pres">
      <dgm:prSet presAssocID="{087A2729-3637-0948-91EE-8FBDA775CD3F}" presName="cChild" presStyleLbl="fgAcc1" presStyleIdx="8" presStyleCnt="9" custScaleX="757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27F7A1-A455-2248-8A99-FF0222E8F974}" srcId="{80601E2E-D574-3A43-8187-37825B6CE3FF}" destId="{3CED959C-E3DE-1342-8CAE-CDAF204CD539}" srcOrd="1" destOrd="0" parTransId="{C64440CA-1BB7-A04F-969D-01B17093D51C}" sibTransId="{59C66769-96B0-7244-ABB7-6824127CE86C}"/>
    <dgm:cxn modelId="{8DCB6784-FE4E-FF45-B287-831C58A360D8}" type="presOf" srcId="{80601E2E-D574-3A43-8187-37825B6CE3FF}" destId="{46818492-0B64-3E4F-8A48-0279503F3056}" srcOrd="0" destOrd="0" presId="urn:microsoft.com/office/officeart/2005/8/layout/target2"/>
    <dgm:cxn modelId="{C585BD8E-3205-3045-8285-A802B149BF38}" type="presOf" srcId="{B62EB7FB-2E94-0641-B1F1-3020204E71E2}" destId="{15DC9C9C-FDFB-294D-A28A-3A5A3CEDC8F9}" srcOrd="0" destOrd="0" presId="urn:microsoft.com/office/officeart/2005/8/layout/target2"/>
    <dgm:cxn modelId="{C7E9F132-8D3E-9F48-8DE0-34C91F4B9ED6}" type="presOf" srcId="{D95554FC-8D32-3741-8DAA-4A4F36BDBCB2}" destId="{91E9F7F8-9513-F749-9946-019B80076728}" srcOrd="0" destOrd="0" presId="urn:microsoft.com/office/officeart/2005/8/layout/target2"/>
    <dgm:cxn modelId="{E912A92D-1174-E44B-A64C-79248CCB3A34}" srcId="{D020B36C-3B4F-3044-8144-31A000020531}" destId="{29872248-C8AE-4349-83F9-7A0542C32F92}" srcOrd="0" destOrd="0" parTransId="{0E505203-D13B-764F-9598-9F8AD119C05F}" sibTransId="{B4C3F773-8A2E-3D4B-AA53-566E5B348046}"/>
    <dgm:cxn modelId="{1BAAAC7A-9544-884D-8047-1CFD25793F64}" srcId="{CFAB6573-B599-E349-AC8C-18DC155A45B2}" destId="{A0F0D2CD-6170-8547-BB19-8CE527E8EF24}" srcOrd="0" destOrd="0" parTransId="{681FEA9C-A0A9-9942-ABD9-08EB936BD825}" sibTransId="{5A99AEB2-2E8A-D549-98E5-02BAA3EB1869}"/>
    <dgm:cxn modelId="{0A10EF6E-8363-3144-B522-0DE826451304}" srcId="{D020B36C-3B4F-3044-8144-31A000020531}" destId="{B62EB7FB-2E94-0641-B1F1-3020204E71E2}" srcOrd="2" destOrd="0" parTransId="{C2BAB572-B603-5C49-8416-5D3B9B371A84}" sibTransId="{B8CD1B7F-B128-AB4E-8B27-497BCABE830A}"/>
    <dgm:cxn modelId="{11845365-0D48-4E45-8C0F-D0961C362AB7}" type="presOf" srcId="{795D9649-62E7-B24A-90B0-3B1EE352C61A}" destId="{FC5E00BC-C56D-7744-BE06-8A5B09393156}" srcOrd="0" destOrd="0" presId="urn:microsoft.com/office/officeart/2005/8/layout/target2"/>
    <dgm:cxn modelId="{66619B89-42D6-3145-A9BC-F87DB78E71E1}" srcId="{68AB4E75-29FC-5445-9E7F-7C92D674A068}" destId="{D020B36C-3B4F-3044-8144-31A000020531}" srcOrd="0" destOrd="0" parTransId="{78040396-179B-2D47-A33D-6236BD8CD533}" sibTransId="{A25067D2-66F1-A943-9339-457906555F41}"/>
    <dgm:cxn modelId="{17D55BA9-38B6-1F47-912F-03F924AF8AE4}" srcId="{68AB4E75-29FC-5445-9E7F-7C92D674A068}" destId="{CFAB6573-B599-E349-AC8C-18DC155A45B2}" srcOrd="1" destOrd="0" parTransId="{14E608B5-B1DA-7645-BDC7-417DFE2E389F}" sibTransId="{BCB3DB57-E8CE-2D4D-B6D6-B003F33E57E9}"/>
    <dgm:cxn modelId="{98CD84B3-C711-DB4B-A367-E0A842DE48B0}" srcId="{80601E2E-D574-3A43-8187-37825B6CE3FF}" destId="{087A2729-3637-0948-91EE-8FBDA775CD3F}" srcOrd="2" destOrd="0" parTransId="{9035B4F5-037E-5846-BAC9-FBE9FDEF0B1F}" sibTransId="{0BF976AC-6ABF-6E49-BFA9-B673C5B444DF}"/>
    <dgm:cxn modelId="{CDAD9752-8D70-2743-8E44-88C88C7CF248}" srcId="{68AB4E75-29FC-5445-9E7F-7C92D674A068}" destId="{80601E2E-D574-3A43-8187-37825B6CE3FF}" srcOrd="2" destOrd="0" parTransId="{5A58B8CD-B5B5-D745-A5C8-4528BBFECD86}" sibTransId="{D92EC819-59F7-E047-A8A9-F443F35C72DA}"/>
    <dgm:cxn modelId="{1A155E66-D339-054C-9F23-64A858CD58FD}" type="presOf" srcId="{399CD424-61BE-1E42-991F-12E0B04B4355}" destId="{6692B2EE-84E4-784C-BFC4-271291F6074D}" srcOrd="0" destOrd="0" presId="urn:microsoft.com/office/officeart/2005/8/layout/target2"/>
    <dgm:cxn modelId="{43BDA114-0649-D742-883C-BBBD29FEBF1F}" srcId="{80601E2E-D574-3A43-8187-37825B6CE3FF}" destId="{D95554FC-8D32-3741-8DAA-4A4F36BDBCB2}" srcOrd="0" destOrd="0" parTransId="{9B36677B-E835-C741-ACAD-BDD4CD310DD1}" sibTransId="{41FD0EDA-6F2B-6940-9935-EE9E6C2E5132}"/>
    <dgm:cxn modelId="{F310D019-76AE-204D-9ADB-B5BF330985BF}" type="presOf" srcId="{087A2729-3637-0948-91EE-8FBDA775CD3F}" destId="{F39A8711-8C98-CA4E-8CBF-6D887FD50F3E}" srcOrd="0" destOrd="0" presId="urn:microsoft.com/office/officeart/2005/8/layout/target2"/>
    <dgm:cxn modelId="{8BB38617-8EAA-4245-B1D6-64052D6D4AEF}" type="presOf" srcId="{CFAB6573-B599-E349-AC8C-18DC155A45B2}" destId="{BD2315B8-02B3-2F40-A402-2158EAA511CA}" srcOrd="0" destOrd="0" presId="urn:microsoft.com/office/officeart/2005/8/layout/target2"/>
    <dgm:cxn modelId="{BF03F04D-77CC-2742-8C43-5ED986420364}" srcId="{D020B36C-3B4F-3044-8144-31A000020531}" destId="{795D9649-62E7-B24A-90B0-3B1EE352C61A}" srcOrd="1" destOrd="0" parTransId="{B7693C0E-96FD-C94F-A8CB-9DE6E717290E}" sibTransId="{4ABFB103-1037-454D-96BB-5ADBDFE94E5D}"/>
    <dgm:cxn modelId="{1749F5A7-744D-944E-A04A-1136D1C29D64}" type="presOf" srcId="{D60AAEA3-7E1A-BC4A-9CFD-CA3D447E280F}" destId="{9D62FCE5-D541-634A-9D02-DFC6E148F48B}" srcOrd="0" destOrd="0" presId="urn:microsoft.com/office/officeart/2005/8/layout/target2"/>
    <dgm:cxn modelId="{357D9898-E2A4-DF44-9F31-997B95C86B6F}" srcId="{CFAB6573-B599-E349-AC8C-18DC155A45B2}" destId="{D60AAEA3-7E1A-BC4A-9CFD-CA3D447E280F}" srcOrd="1" destOrd="0" parTransId="{B4FCAFBB-3077-2147-A235-823BB489F05B}" sibTransId="{EA0C81CC-E563-1E49-AAED-D3F87520D633}"/>
    <dgm:cxn modelId="{E0DE9322-706F-4749-9D72-33AA3B33C827}" type="presOf" srcId="{68AB4E75-29FC-5445-9E7F-7C92D674A068}" destId="{872385A3-0E5E-324A-9973-84576E262FD0}" srcOrd="0" destOrd="0" presId="urn:microsoft.com/office/officeart/2005/8/layout/target2"/>
    <dgm:cxn modelId="{55C7EF5F-B78C-6B48-A25F-B6FB3B84388E}" srcId="{CFAB6573-B599-E349-AC8C-18DC155A45B2}" destId="{399CD424-61BE-1E42-991F-12E0B04B4355}" srcOrd="2" destOrd="0" parTransId="{37138CD0-5810-AA4E-BC86-E04DE244F517}" sibTransId="{30F1A71D-88E6-B54B-A0AB-F9BBC61DF9D1}"/>
    <dgm:cxn modelId="{09DEC4B4-514B-0844-BC78-E1FF5590668D}" type="presOf" srcId="{29872248-C8AE-4349-83F9-7A0542C32F92}" destId="{5A7CDD7C-1A76-9347-9BA2-AB34ED3BB1BF}" srcOrd="0" destOrd="0" presId="urn:microsoft.com/office/officeart/2005/8/layout/target2"/>
    <dgm:cxn modelId="{0844B543-C002-6A4D-862C-A70E3B36BB51}" type="presOf" srcId="{3CED959C-E3DE-1342-8CAE-CDAF204CD539}" destId="{72363BE2-F134-954C-BDC3-C988DB9B8FBB}" srcOrd="0" destOrd="0" presId="urn:microsoft.com/office/officeart/2005/8/layout/target2"/>
    <dgm:cxn modelId="{C62D48C1-3195-E840-8184-16B020F3C44B}" type="presOf" srcId="{D020B36C-3B4F-3044-8144-31A000020531}" destId="{8852F795-E4CB-FD46-953A-D3F18DF7641D}" srcOrd="0" destOrd="0" presId="urn:microsoft.com/office/officeart/2005/8/layout/target2"/>
    <dgm:cxn modelId="{1C069456-218B-5246-9AF2-1F9167C8231E}" type="presOf" srcId="{A0F0D2CD-6170-8547-BB19-8CE527E8EF24}" destId="{4EE4B404-4C7B-5E43-9EE0-E01AC04EC273}" srcOrd="0" destOrd="0" presId="urn:microsoft.com/office/officeart/2005/8/layout/target2"/>
    <dgm:cxn modelId="{FC3BA1F2-E52B-C54F-8F9E-32046463C940}" type="presParOf" srcId="{872385A3-0E5E-324A-9973-84576E262FD0}" destId="{FEB4C5CA-0ADC-D449-8C5E-A4913AB01339}" srcOrd="0" destOrd="0" presId="urn:microsoft.com/office/officeart/2005/8/layout/target2"/>
    <dgm:cxn modelId="{57557220-8B58-9D45-AEBD-F1735E3702EA}" type="presParOf" srcId="{FEB4C5CA-0ADC-D449-8C5E-A4913AB01339}" destId="{8852F795-E4CB-FD46-953A-D3F18DF7641D}" srcOrd="0" destOrd="0" presId="urn:microsoft.com/office/officeart/2005/8/layout/target2"/>
    <dgm:cxn modelId="{238656A9-5AF6-C84B-9E18-BEA9132CC2A6}" type="presParOf" srcId="{FEB4C5CA-0ADC-D449-8C5E-A4913AB01339}" destId="{08A6E573-5BF6-7F4B-A2DD-38964192FD2F}" srcOrd="1" destOrd="0" presId="urn:microsoft.com/office/officeart/2005/8/layout/target2"/>
    <dgm:cxn modelId="{929189D8-7628-E746-BE58-7F3B938C90C2}" type="presParOf" srcId="{08A6E573-5BF6-7F4B-A2DD-38964192FD2F}" destId="{5A7CDD7C-1A76-9347-9BA2-AB34ED3BB1BF}" srcOrd="0" destOrd="0" presId="urn:microsoft.com/office/officeart/2005/8/layout/target2"/>
    <dgm:cxn modelId="{BBE0E7A6-F1D5-884F-A572-5418450E5871}" type="presParOf" srcId="{08A6E573-5BF6-7F4B-A2DD-38964192FD2F}" destId="{B4BFF5F9-9BCC-734C-AE2A-CE27A50B0730}" srcOrd="1" destOrd="0" presId="urn:microsoft.com/office/officeart/2005/8/layout/target2"/>
    <dgm:cxn modelId="{E323D8CF-CA8D-3140-8F67-76810FBF1E52}" type="presParOf" srcId="{08A6E573-5BF6-7F4B-A2DD-38964192FD2F}" destId="{FC5E00BC-C56D-7744-BE06-8A5B09393156}" srcOrd="2" destOrd="0" presId="urn:microsoft.com/office/officeart/2005/8/layout/target2"/>
    <dgm:cxn modelId="{4928986C-5FB2-1949-ADDF-EB6BE28A51CA}" type="presParOf" srcId="{08A6E573-5BF6-7F4B-A2DD-38964192FD2F}" destId="{76BB53AD-E07B-9A49-8E95-AE2C3B6AD17B}" srcOrd="3" destOrd="0" presId="urn:microsoft.com/office/officeart/2005/8/layout/target2"/>
    <dgm:cxn modelId="{EC230362-E0FA-8C45-A650-A9BD2628C3F2}" type="presParOf" srcId="{08A6E573-5BF6-7F4B-A2DD-38964192FD2F}" destId="{15DC9C9C-FDFB-294D-A28A-3A5A3CEDC8F9}" srcOrd="4" destOrd="0" presId="urn:microsoft.com/office/officeart/2005/8/layout/target2"/>
    <dgm:cxn modelId="{0C4DCFBF-6486-0F4B-A629-974B163139B6}" type="presParOf" srcId="{872385A3-0E5E-324A-9973-84576E262FD0}" destId="{F5465CDA-5B26-6340-98A3-9C0B0FD03B6B}" srcOrd="1" destOrd="0" presId="urn:microsoft.com/office/officeart/2005/8/layout/target2"/>
    <dgm:cxn modelId="{FCA1369B-7F4C-F749-BC48-30C8FB4530BE}" type="presParOf" srcId="{F5465CDA-5B26-6340-98A3-9C0B0FD03B6B}" destId="{BD2315B8-02B3-2F40-A402-2158EAA511CA}" srcOrd="0" destOrd="0" presId="urn:microsoft.com/office/officeart/2005/8/layout/target2"/>
    <dgm:cxn modelId="{EA19A4BA-8191-AF43-921E-D06CE5A36FF1}" type="presParOf" srcId="{F5465CDA-5B26-6340-98A3-9C0B0FD03B6B}" destId="{7BD17833-A45F-494D-A05A-F8ACDFBE1004}" srcOrd="1" destOrd="0" presId="urn:microsoft.com/office/officeart/2005/8/layout/target2"/>
    <dgm:cxn modelId="{DF7A14F5-EFF3-3B4F-A966-D127A63BBE6D}" type="presParOf" srcId="{7BD17833-A45F-494D-A05A-F8ACDFBE1004}" destId="{4EE4B404-4C7B-5E43-9EE0-E01AC04EC273}" srcOrd="0" destOrd="0" presId="urn:microsoft.com/office/officeart/2005/8/layout/target2"/>
    <dgm:cxn modelId="{AE45F4EF-7BF0-D84D-889F-69301FA8C12E}" type="presParOf" srcId="{7BD17833-A45F-494D-A05A-F8ACDFBE1004}" destId="{BFC750B8-E1F8-1249-9AA7-F21CCA7628E5}" srcOrd="1" destOrd="0" presId="urn:microsoft.com/office/officeart/2005/8/layout/target2"/>
    <dgm:cxn modelId="{34C85BC9-ADC8-1944-A25D-AE5FD12E50E8}" type="presParOf" srcId="{7BD17833-A45F-494D-A05A-F8ACDFBE1004}" destId="{9D62FCE5-D541-634A-9D02-DFC6E148F48B}" srcOrd="2" destOrd="0" presId="urn:microsoft.com/office/officeart/2005/8/layout/target2"/>
    <dgm:cxn modelId="{9A1361EA-E330-4241-9EFE-378C4CD92359}" type="presParOf" srcId="{7BD17833-A45F-494D-A05A-F8ACDFBE1004}" destId="{4BC42701-6CA2-5643-98EE-6D9A7113681D}" srcOrd="3" destOrd="0" presId="urn:microsoft.com/office/officeart/2005/8/layout/target2"/>
    <dgm:cxn modelId="{AC59DC37-BED9-524A-8EB8-E8080E6CD54F}" type="presParOf" srcId="{7BD17833-A45F-494D-A05A-F8ACDFBE1004}" destId="{6692B2EE-84E4-784C-BFC4-271291F6074D}" srcOrd="4" destOrd="0" presId="urn:microsoft.com/office/officeart/2005/8/layout/target2"/>
    <dgm:cxn modelId="{7E9418D9-E507-2343-8C15-8E08FE5C960C}" type="presParOf" srcId="{872385A3-0E5E-324A-9973-84576E262FD0}" destId="{3D495364-CFF5-2548-A3CD-0E932A321E26}" srcOrd="2" destOrd="0" presId="urn:microsoft.com/office/officeart/2005/8/layout/target2"/>
    <dgm:cxn modelId="{7103EA23-C470-3A4A-A7AE-FE988D5B54C2}" type="presParOf" srcId="{3D495364-CFF5-2548-A3CD-0E932A321E26}" destId="{46818492-0B64-3E4F-8A48-0279503F3056}" srcOrd="0" destOrd="0" presId="urn:microsoft.com/office/officeart/2005/8/layout/target2"/>
    <dgm:cxn modelId="{8CCF2E5E-F598-A34A-BC3A-BEF5F8CEB6DB}" type="presParOf" srcId="{3D495364-CFF5-2548-A3CD-0E932A321E26}" destId="{2C1E86DB-00AA-5646-AA4D-AA3AC933BA06}" srcOrd="1" destOrd="0" presId="urn:microsoft.com/office/officeart/2005/8/layout/target2"/>
    <dgm:cxn modelId="{0CB730E7-26C9-B04B-9CB6-1606137A0535}" type="presParOf" srcId="{2C1E86DB-00AA-5646-AA4D-AA3AC933BA06}" destId="{91E9F7F8-9513-F749-9946-019B80076728}" srcOrd="0" destOrd="0" presId="urn:microsoft.com/office/officeart/2005/8/layout/target2"/>
    <dgm:cxn modelId="{95D041F3-668E-AB45-A87A-71E4912C507B}" type="presParOf" srcId="{2C1E86DB-00AA-5646-AA4D-AA3AC933BA06}" destId="{08E69E5A-6B9C-0A41-9457-2D49B6CC4C10}" srcOrd="1" destOrd="0" presId="urn:microsoft.com/office/officeart/2005/8/layout/target2"/>
    <dgm:cxn modelId="{1F493703-0921-5D43-AB2E-50601FC5F5E3}" type="presParOf" srcId="{2C1E86DB-00AA-5646-AA4D-AA3AC933BA06}" destId="{72363BE2-F134-954C-BDC3-C988DB9B8FBB}" srcOrd="2" destOrd="0" presId="urn:microsoft.com/office/officeart/2005/8/layout/target2"/>
    <dgm:cxn modelId="{D75C80F6-52CB-8640-8C52-40B948819B3D}" type="presParOf" srcId="{2C1E86DB-00AA-5646-AA4D-AA3AC933BA06}" destId="{5B7E78AA-1F5E-3140-BF1F-268ED8E84D09}" srcOrd="3" destOrd="0" presId="urn:microsoft.com/office/officeart/2005/8/layout/target2"/>
    <dgm:cxn modelId="{E988D7C8-1D60-324C-910B-E28A47CEC8F8}" type="presParOf" srcId="{2C1E86DB-00AA-5646-AA4D-AA3AC933BA06}" destId="{F39A8711-8C98-CA4E-8CBF-6D887FD50F3E}" srcOrd="4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32DF3D-0147-BE40-BFB1-527BA0C87D89}" type="doc">
      <dgm:prSet loTypeId="urn:microsoft.com/office/officeart/2005/8/layout/arrow3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EBB1DE-8304-2540-9C07-79C2A2050039}">
      <dgm:prSet phldrT="[Text]"/>
      <dgm:spPr/>
      <dgm:t>
        <a:bodyPr/>
        <a:lstStyle/>
        <a:p>
          <a:r>
            <a:rPr lang="en-US" dirty="0" smtClean="0"/>
            <a:t>Oral Language and Vocabulary</a:t>
          </a:r>
          <a:endParaRPr lang="en-US" dirty="0"/>
        </a:p>
      </dgm:t>
    </dgm:pt>
    <dgm:pt modelId="{95ADB63F-BBB6-9345-81EC-EE6A3C564E24}" type="parTrans" cxnId="{31CCE734-A548-E949-B7EC-439897FE68C0}">
      <dgm:prSet/>
      <dgm:spPr/>
      <dgm:t>
        <a:bodyPr/>
        <a:lstStyle/>
        <a:p>
          <a:endParaRPr lang="en-US"/>
        </a:p>
      </dgm:t>
    </dgm:pt>
    <dgm:pt modelId="{7143DEA1-2CA6-0247-9124-2585BD37B31A}" type="sibTrans" cxnId="{31CCE734-A548-E949-B7EC-439897FE68C0}">
      <dgm:prSet/>
      <dgm:spPr/>
      <dgm:t>
        <a:bodyPr/>
        <a:lstStyle/>
        <a:p>
          <a:endParaRPr lang="en-US"/>
        </a:p>
      </dgm:t>
    </dgm:pt>
    <dgm:pt modelId="{3CDD5A5D-BD15-A24F-BB59-738B30B63FC0}">
      <dgm:prSet phldrT="[Text]" custT="1"/>
      <dgm:spPr/>
      <dgm:t>
        <a:bodyPr/>
        <a:lstStyle/>
        <a:p>
          <a:r>
            <a:rPr lang="en-US" sz="2800" dirty="0" smtClean="0"/>
            <a:t>Comprehension</a:t>
          </a:r>
          <a:endParaRPr lang="en-US" sz="2800" dirty="0"/>
        </a:p>
      </dgm:t>
    </dgm:pt>
    <dgm:pt modelId="{2FF336F5-659D-B04A-A915-AE95B5D4BD82}" type="parTrans" cxnId="{27449ABB-E6D9-EF43-BB5D-B45558B63605}">
      <dgm:prSet/>
      <dgm:spPr/>
      <dgm:t>
        <a:bodyPr/>
        <a:lstStyle/>
        <a:p>
          <a:endParaRPr lang="en-US"/>
        </a:p>
      </dgm:t>
    </dgm:pt>
    <dgm:pt modelId="{84105CE0-E297-5245-BC18-22DF7EE08E18}" type="sibTrans" cxnId="{27449ABB-E6D9-EF43-BB5D-B45558B63605}">
      <dgm:prSet/>
      <dgm:spPr/>
      <dgm:t>
        <a:bodyPr/>
        <a:lstStyle/>
        <a:p>
          <a:endParaRPr lang="en-US"/>
        </a:p>
      </dgm:t>
    </dgm:pt>
    <dgm:pt modelId="{FAF7B889-7046-9749-A8B2-F0667C352588}" type="pres">
      <dgm:prSet presAssocID="{E132DF3D-0147-BE40-BFB1-527BA0C87D8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F2D8F2-A3AC-624B-9910-16207C673AA7}" type="pres">
      <dgm:prSet presAssocID="{E132DF3D-0147-BE40-BFB1-527BA0C87D89}" presName="divider" presStyleLbl="fgShp" presStyleIdx="0" presStyleCnt="1"/>
      <dgm:spPr/>
    </dgm:pt>
    <dgm:pt modelId="{11FD968B-CC82-CD4C-B8CF-CA3BE87662F6}" type="pres">
      <dgm:prSet presAssocID="{70EBB1DE-8304-2540-9C07-79C2A2050039}" presName="downArrow" presStyleLbl="node1" presStyleIdx="0" presStyleCnt="2"/>
      <dgm:spPr/>
    </dgm:pt>
    <dgm:pt modelId="{51A0649A-F627-1A48-892F-94658242E325}" type="pres">
      <dgm:prSet presAssocID="{70EBB1DE-8304-2540-9C07-79C2A2050039}" presName="downArrowText" presStyleLbl="revTx" presStyleIdx="0" presStyleCnt="2" custScaleX="14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BE914B-5F09-7D43-A04F-77568F166B8E}" type="pres">
      <dgm:prSet presAssocID="{3CDD5A5D-BD15-A24F-BB59-738B30B63FC0}" presName="upArrow" presStyleLbl="node1" presStyleIdx="1" presStyleCnt="2"/>
      <dgm:spPr/>
    </dgm:pt>
    <dgm:pt modelId="{698432ED-E9CB-0F49-8685-820991B30CEE}" type="pres">
      <dgm:prSet presAssocID="{3CDD5A5D-BD15-A24F-BB59-738B30B63FC0}" presName="upArrowText" presStyleLbl="revTx" presStyleIdx="1" presStyleCnt="2" custScaleX="1937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F50C0A-BFEE-B24D-8FC3-001DC30A1235}" type="presOf" srcId="{70EBB1DE-8304-2540-9C07-79C2A2050039}" destId="{51A0649A-F627-1A48-892F-94658242E325}" srcOrd="0" destOrd="0" presId="urn:microsoft.com/office/officeart/2005/8/layout/arrow3"/>
    <dgm:cxn modelId="{392221A1-F7A9-FA4F-A3E6-8CEB28932C48}" type="presOf" srcId="{E132DF3D-0147-BE40-BFB1-527BA0C87D89}" destId="{FAF7B889-7046-9749-A8B2-F0667C352588}" srcOrd="0" destOrd="0" presId="urn:microsoft.com/office/officeart/2005/8/layout/arrow3"/>
    <dgm:cxn modelId="{31CCE734-A548-E949-B7EC-439897FE68C0}" srcId="{E132DF3D-0147-BE40-BFB1-527BA0C87D89}" destId="{70EBB1DE-8304-2540-9C07-79C2A2050039}" srcOrd="0" destOrd="0" parTransId="{95ADB63F-BBB6-9345-81EC-EE6A3C564E24}" sibTransId="{7143DEA1-2CA6-0247-9124-2585BD37B31A}"/>
    <dgm:cxn modelId="{27449ABB-E6D9-EF43-BB5D-B45558B63605}" srcId="{E132DF3D-0147-BE40-BFB1-527BA0C87D89}" destId="{3CDD5A5D-BD15-A24F-BB59-738B30B63FC0}" srcOrd="1" destOrd="0" parTransId="{2FF336F5-659D-B04A-A915-AE95B5D4BD82}" sibTransId="{84105CE0-E297-5245-BC18-22DF7EE08E18}"/>
    <dgm:cxn modelId="{DCAB921D-B3F2-2C4B-983B-1093C2BBCB68}" type="presOf" srcId="{3CDD5A5D-BD15-A24F-BB59-738B30B63FC0}" destId="{698432ED-E9CB-0F49-8685-820991B30CEE}" srcOrd="0" destOrd="0" presId="urn:microsoft.com/office/officeart/2005/8/layout/arrow3"/>
    <dgm:cxn modelId="{51D7AE56-5A9C-6644-B438-2B23F44A67A9}" type="presParOf" srcId="{FAF7B889-7046-9749-A8B2-F0667C352588}" destId="{39F2D8F2-A3AC-624B-9910-16207C673AA7}" srcOrd="0" destOrd="0" presId="urn:microsoft.com/office/officeart/2005/8/layout/arrow3"/>
    <dgm:cxn modelId="{A72F8795-1379-3A4D-8421-B1E9BDD426C7}" type="presParOf" srcId="{FAF7B889-7046-9749-A8B2-F0667C352588}" destId="{11FD968B-CC82-CD4C-B8CF-CA3BE87662F6}" srcOrd="1" destOrd="0" presId="urn:microsoft.com/office/officeart/2005/8/layout/arrow3"/>
    <dgm:cxn modelId="{7CADA141-DF72-CA48-95C1-4333C6509CC0}" type="presParOf" srcId="{FAF7B889-7046-9749-A8B2-F0667C352588}" destId="{51A0649A-F627-1A48-892F-94658242E325}" srcOrd="2" destOrd="0" presId="urn:microsoft.com/office/officeart/2005/8/layout/arrow3"/>
    <dgm:cxn modelId="{AD28D1A2-A310-FA47-97A5-D33719F622B7}" type="presParOf" srcId="{FAF7B889-7046-9749-A8B2-F0667C352588}" destId="{22BE914B-5F09-7D43-A04F-77568F166B8E}" srcOrd="3" destOrd="0" presId="urn:microsoft.com/office/officeart/2005/8/layout/arrow3"/>
    <dgm:cxn modelId="{1309059A-E14D-F747-B256-CCF888F824F2}" type="presParOf" srcId="{FAF7B889-7046-9749-A8B2-F0667C352588}" destId="{698432ED-E9CB-0F49-8685-820991B30CEE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52F795-E4CB-FD46-953A-D3F18DF7641D}">
      <dsp:nvSpPr>
        <dsp:cNvPr id="0" name=""/>
        <dsp:cNvSpPr/>
      </dsp:nvSpPr>
      <dsp:spPr>
        <a:xfrm>
          <a:off x="0" y="0"/>
          <a:ext cx="8135994" cy="5635217"/>
        </a:xfrm>
        <a:prstGeom prst="roundRect">
          <a:avLst>
            <a:gd name="adj" fmla="val 8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4373555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Emergent Readers (not yet reading)</a:t>
          </a:r>
          <a:endParaRPr lang="en-US" sz="2800" kern="1200" dirty="0"/>
        </a:p>
      </dsp:txBody>
      <dsp:txXfrm>
        <a:off x="140292" y="140292"/>
        <a:ext cx="7855410" cy="5354633"/>
      </dsp:txXfrm>
    </dsp:sp>
    <dsp:sp modelId="{5A7CDD7C-1A76-9347-9BA2-AB34ED3BB1BF}">
      <dsp:nvSpPr>
        <dsp:cNvPr id="0" name=""/>
        <dsp:cNvSpPr/>
      </dsp:nvSpPr>
      <dsp:spPr>
        <a:xfrm>
          <a:off x="203399" y="1408804"/>
          <a:ext cx="1220399" cy="12866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Oral Language </a:t>
          </a:r>
          <a:endParaRPr lang="en-US" sz="1200" kern="1200" dirty="0"/>
        </a:p>
      </dsp:txBody>
      <dsp:txXfrm>
        <a:off x="240930" y="1446335"/>
        <a:ext cx="1145337" cy="1211572"/>
      </dsp:txXfrm>
    </dsp:sp>
    <dsp:sp modelId="{FC5E00BC-C56D-7744-BE06-8A5B09393156}">
      <dsp:nvSpPr>
        <dsp:cNvPr id="0" name=""/>
        <dsp:cNvSpPr/>
      </dsp:nvSpPr>
      <dsp:spPr>
        <a:xfrm>
          <a:off x="203399" y="2735244"/>
          <a:ext cx="1220399" cy="12866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Vocabulary</a:t>
          </a:r>
          <a:endParaRPr lang="en-US" sz="1200" kern="1200" dirty="0"/>
        </a:p>
      </dsp:txBody>
      <dsp:txXfrm>
        <a:off x="240930" y="2772775"/>
        <a:ext cx="1145337" cy="1211572"/>
      </dsp:txXfrm>
    </dsp:sp>
    <dsp:sp modelId="{15DC9C9C-FDFB-294D-A28A-3A5A3CEDC8F9}">
      <dsp:nvSpPr>
        <dsp:cNvPr id="0" name=""/>
        <dsp:cNvSpPr/>
      </dsp:nvSpPr>
      <dsp:spPr>
        <a:xfrm>
          <a:off x="203399" y="4061685"/>
          <a:ext cx="1220399" cy="12866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Comprehension </a:t>
          </a:r>
          <a:endParaRPr lang="en-US" sz="1200" kern="1200" dirty="0"/>
        </a:p>
      </dsp:txBody>
      <dsp:txXfrm>
        <a:off x="240930" y="4099216"/>
        <a:ext cx="1145337" cy="1211572"/>
      </dsp:txXfrm>
    </dsp:sp>
    <dsp:sp modelId="{BD2315B8-02B3-2F40-A402-2158EAA511CA}">
      <dsp:nvSpPr>
        <dsp:cNvPr id="0" name=""/>
        <dsp:cNvSpPr/>
      </dsp:nvSpPr>
      <dsp:spPr>
        <a:xfrm>
          <a:off x="1627198" y="1408804"/>
          <a:ext cx="6305395" cy="3944651"/>
        </a:xfrm>
        <a:prstGeom prst="roundRect">
          <a:avLst>
            <a:gd name="adj" fmla="val 10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2504854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Beginning Readers ( just starting to read)</a:t>
          </a:r>
          <a:endParaRPr lang="en-US" sz="2800" kern="1200" dirty="0"/>
        </a:p>
      </dsp:txBody>
      <dsp:txXfrm>
        <a:off x="1748510" y="1530116"/>
        <a:ext cx="6062771" cy="3702027"/>
      </dsp:txXfrm>
    </dsp:sp>
    <dsp:sp modelId="{4EE4B404-4C7B-5E43-9EE0-E01AC04EC273}">
      <dsp:nvSpPr>
        <dsp:cNvPr id="0" name=""/>
        <dsp:cNvSpPr/>
      </dsp:nvSpPr>
      <dsp:spPr>
        <a:xfrm>
          <a:off x="1784833" y="2789432"/>
          <a:ext cx="1261079" cy="72984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Oral Language, Vocabulary, Comprehension</a:t>
          </a:r>
          <a:endParaRPr lang="en-US" sz="1200" kern="1200" dirty="0"/>
        </a:p>
      </dsp:txBody>
      <dsp:txXfrm>
        <a:off x="1807278" y="2811877"/>
        <a:ext cx="1216189" cy="684957"/>
      </dsp:txXfrm>
    </dsp:sp>
    <dsp:sp modelId="{9D62FCE5-D541-634A-9D02-DFC6E148F48B}">
      <dsp:nvSpPr>
        <dsp:cNvPr id="0" name=""/>
        <dsp:cNvSpPr/>
      </dsp:nvSpPr>
      <dsp:spPr>
        <a:xfrm>
          <a:off x="1784833" y="3558549"/>
          <a:ext cx="1261079" cy="72984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Phonemic Awareness</a:t>
          </a:r>
          <a:endParaRPr lang="en-US" sz="1200" kern="1200" dirty="0"/>
        </a:p>
      </dsp:txBody>
      <dsp:txXfrm>
        <a:off x="1807278" y="3580994"/>
        <a:ext cx="1216189" cy="684957"/>
      </dsp:txXfrm>
    </dsp:sp>
    <dsp:sp modelId="{6692B2EE-84E4-784C-BFC4-271291F6074D}">
      <dsp:nvSpPr>
        <dsp:cNvPr id="0" name=""/>
        <dsp:cNvSpPr/>
      </dsp:nvSpPr>
      <dsp:spPr>
        <a:xfrm>
          <a:off x="1784833" y="4327666"/>
          <a:ext cx="1261079" cy="72984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Phonics (including spelling, word reading)</a:t>
          </a:r>
          <a:endParaRPr lang="en-US" sz="1200" kern="1200" dirty="0"/>
        </a:p>
      </dsp:txBody>
      <dsp:txXfrm>
        <a:off x="1807278" y="4350111"/>
        <a:ext cx="1216189" cy="684957"/>
      </dsp:txXfrm>
    </dsp:sp>
    <dsp:sp modelId="{46818492-0B64-3E4F-8A48-0279503F3056}">
      <dsp:nvSpPr>
        <dsp:cNvPr id="0" name=""/>
        <dsp:cNvSpPr/>
      </dsp:nvSpPr>
      <dsp:spPr>
        <a:xfrm>
          <a:off x="3213717" y="2817608"/>
          <a:ext cx="4515476" cy="2254086"/>
        </a:xfrm>
        <a:prstGeom prst="roundRect">
          <a:avLst>
            <a:gd name="adj" fmla="val 10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1272307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Transitional readers (beginning to sound like more mature readers)</a:t>
          </a:r>
          <a:endParaRPr lang="en-US" sz="2400" kern="1200" dirty="0"/>
        </a:p>
      </dsp:txBody>
      <dsp:txXfrm>
        <a:off x="3283038" y="2886929"/>
        <a:ext cx="4376834" cy="2115444"/>
      </dsp:txXfrm>
    </dsp:sp>
    <dsp:sp modelId="{91E9F7F8-9513-F749-9946-019B80076728}">
      <dsp:nvSpPr>
        <dsp:cNvPr id="0" name=""/>
        <dsp:cNvSpPr/>
      </dsp:nvSpPr>
      <dsp:spPr>
        <a:xfrm>
          <a:off x="3326604" y="3831947"/>
          <a:ext cx="1702894" cy="101433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Fluency (including higher-level phonics/word reading)</a:t>
          </a:r>
          <a:endParaRPr lang="en-US" sz="1200" kern="1200" dirty="0"/>
        </a:p>
      </dsp:txBody>
      <dsp:txXfrm>
        <a:off x="3357798" y="3863141"/>
        <a:ext cx="1640506" cy="951951"/>
      </dsp:txXfrm>
    </dsp:sp>
    <dsp:sp modelId="{72363BE2-F134-954C-BDC3-C988DB9B8FBB}">
      <dsp:nvSpPr>
        <dsp:cNvPr id="0" name=""/>
        <dsp:cNvSpPr/>
      </dsp:nvSpPr>
      <dsp:spPr>
        <a:xfrm>
          <a:off x="5077945" y="3831947"/>
          <a:ext cx="1199570" cy="101433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Oral language/Vocabulary</a:t>
          </a:r>
          <a:endParaRPr lang="en-US" sz="1200" kern="1200" dirty="0"/>
        </a:p>
      </dsp:txBody>
      <dsp:txXfrm>
        <a:off x="5109139" y="3863141"/>
        <a:ext cx="1137182" cy="951951"/>
      </dsp:txXfrm>
    </dsp:sp>
    <dsp:sp modelId="{F39A8711-8C98-CA4E-8CBF-6D887FD50F3E}">
      <dsp:nvSpPr>
        <dsp:cNvPr id="0" name=""/>
        <dsp:cNvSpPr/>
      </dsp:nvSpPr>
      <dsp:spPr>
        <a:xfrm>
          <a:off x="6325962" y="3831947"/>
          <a:ext cx="1289210" cy="101433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Comprehension</a:t>
          </a:r>
          <a:endParaRPr lang="en-US" sz="1200" kern="1200" dirty="0"/>
        </a:p>
      </dsp:txBody>
      <dsp:txXfrm>
        <a:off x="6357156" y="3863141"/>
        <a:ext cx="1226822" cy="9519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F2D8F2-A3AC-624B-9910-16207C673AA7}">
      <dsp:nvSpPr>
        <dsp:cNvPr id="0" name=""/>
        <dsp:cNvSpPr/>
      </dsp:nvSpPr>
      <dsp:spPr>
        <a:xfrm rot="21300000">
          <a:off x="18706" y="1685100"/>
          <a:ext cx="6058586" cy="693799"/>
        </a:xfrm>
        <a:prstGeom prst="mathMin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tint val="60000"/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1FD968B-CC82-CD4C-B8CF-CA3BE87662F6}">
      <dsp:nvSpPr>
        <dsp:cNvPr id="0" name=""/>
        <dsp:cNvSpPr/>
      </dsp:nvSpPr>
      <dsp:spPr>
        <a:xfrm>
          <a:off x="731520" y="203200"/>
          <a:ext cx="1828800" cy="1625600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A0649A-F627-1A48-892F-94658242E325}">
      <dsp:nvSpPr>
        <dsp:cNvPr id="0" name=""/>
        <dsp:cNvSpPr/>
      </dsp:nvSpPr>
      <dsp:spPr>
        <a:xfrm>
          <a:off x="2802404" y="0"/>
          <a:ext cx="2807671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Oral Language and Vocabulary</a:t>
          </a:r>
          <a:endParaRPr lang="en-US" sz="3000" kern="1200" dirty="0"/>
        </a:p>
      </dsp:txBody>
      <dsp:txXfrm>
        <a:off x="2802404" y="0"/>
        <a:ext cx="2807671" cy="1706880"/>
      </dsp:txXfrm>
    </dsp:sp>
    <dsp:sp modelId="{22BE914B-5F09-7D43-A04F-77568F166B8E}">
      <dsp:nvSpPr>
        <dsp:cNvPr id="0" name=""/>
        <dsp:cNvSpPr/>
      </dsp:nvSpPr>
      <dsp:spPr>
        <a:xfrm>
          <a:off x="3535680" y="2235200"/>
          <a:ext cx="1828800" cy="1625600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8432ED-E9CB-0F49-8685-820991B30CEE}">
      <dsp:nvSpPr>
        <dsp:cNvPr id="0" name=""/>
        <dsp:cNvSpPr/>
      </dsp:nvSpPr>
      <dsp:spPr>
        <a:xfrm>
          <a:off x="0" y="2357120"/>
          <a:ext cx="3779520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Comprehension</a:t>
          </a:r>
          <a:endParaRPr lang="en-US" sz="2800" kern="1200" dirty="0"/>
        </a:p>
      </dsp:txBody>
      <dsp:txXfrm>
        <a:off x="0" y="2357120"/>
        <a:ext cx="3779520" cy="1706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E929E8-81F4-B449-9F22-384C18B5C0C9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58FE9-457A-CC4F-BA9E-36FC41D78B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23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358FE9-457A-CC4F-BA9E-36FC41D78BF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Cornett </a:t>
            </a:r>
            <a:r>
              <a:rPr lang="en-US" dirty="0" err="1" smtClean="0"/>
              <a:t>p</a:t>
            </a:r>
            <a:r>
              <a:rPr lang="en-US" dirty="0" smtClean="0"/>
              <a:t>. 11: “National reading panel Report (2000) – No Child Left Behind (2001) – five core areas of reading (not to be confused</a:t>
            </a:r>
            <a:r>
              <a:rPr lang="en-US" baseline="0" dirty="0" smtClean="0"/>
              <a:t> with the Common Core State Standards) but also argued that four of these components are means to the fifth – “Comprehension First” book title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358FE9-457A-CC4F-BA9E-36FC41D78BF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=WjlQ6YIHKpc </a:t>
            </a:r>
          </a:p>
          <a:p>
            <a:r>
              <a:rPr lang="en-US" dirty="0" smtClean="0"/>
              <a:t>Gives us signposts and guidelines – if you know where each</a:t>
            </a:r>
            <a:r>
              <a:rPr lang="en-US" baseline="0" dirty="0" smtClean="0"/>
              <a:t> child is, this gives you a sense of what you should be doing and what kinds of things to expect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358FE9-457A-CC4F-BA9E-36FC41D78BF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 and phonics</a:t>
            </a:r>
            <a:r>
              <a:rPr lang="en-US" baseline="0" dirty="0" smtClean="0"/>
              <a:t> – and fluency skills – having these skills does not guarantee comprehension (think of decoding in a foreign language) 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Cornett </a:t>
            </a:r>
            <a:r>
              <a:rPr lang="en-US" dirty="0" err="1" smtClean="0"/>
              <a:t>p</a:t>
            </a:r>
            <a:r>
              <a:rPr lang="en-US" dirty="0" smtClean="0"/>
              <a:t>. 11: “National reading panel Report (2000) – No Child Left Behind (2001) – five core areas of reading (not to be confused</a:t>
            </a:r>
            <a:r>
              <a:rPr lang="en-US" baseline="0" dirty="0" smtClean="0"/>
              <a:t> with the Common Core State Standards) but also argued that four of these components are means to the fifth – “Comprehension First” book title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358FE9-457A-CC4F-BA9E-36FC41D78BF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 and phonics</a:t>
            </a:r>
            <a:r>
              <a:rPr lang="en-US" baseline="0" dirty="0" smtClean="0"/>
              <a:t> – and fluency skills – having these skills does not guarantee comprehension (think of decoding in a foreign language)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358FE9-457A-CC4F-BA9E-36FC41D78BF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358FE9-457A-CC4F-BA9E-36FC41D78BF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DB3CC6D6-EB68-D045-A0E5-DE297B265CFD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1C391F74-0B4C-D24F-BA1A-9E05D415A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YtyQvB" TargetMode="External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jcoiro/nkyrwi298iby" TargetMode="External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youtube.com/watch?v=WjlQ6YIHKpc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1259" y="498200"/>
            <a:ext cx="8118161" cy="1472184"/>
          </a:xfrm>
        </p:spPr>
        <p:txBody>
          <a:bodyPr/>
          <a:lstStyle/>
          <a:p>
            <a:r>
              <a:rPr lang="en-US" dirty="0" smtClean="0"/>
              <a:t>What Factors Influence Comprehension?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1058" y="2726364"/>
            <a:ext cx="7029989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EDC 423</a:t>
            </a:r>
          </a:p>
          <a:p>
            <a:r>
              <a:rPr lang="en-US" dirty="0" smtClean="0"/>
              <a:t>September </a:t>
            </a:r>
            <a:r>
              <a:rPr lang="en-US" dirty="0" smtClean="0"/>
              <a:t>12, 2017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2794" y="3737396"/>
            <a:ext cx="4688253" cy="2683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In This </a:t>
            </a:r>
            <a:r>
              <a:rPr lang="en-US" sz="3200" dirty="0"/>
              <a:t>C</a:t>
            </a:r>
            <a:r>
              <a:rPr lang="en-US" sz="3200" dirty="0" smtClean="0"/>
              <a:t>lass, </a:t>
            </a:r>
            <a:r>
              <a:rPr lang="en-US" sz="3200" dirty="0"/>
              <a:t>W</a:t>
            </a:r>
            <a:r>
              <a:rPr lang="en-US" sz="3200" dirty="0" smtClean="0"/>
              <a:t>e will Focus on the Three Areas We Are ALWAYS Thinking About: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3288" y="254000"/>
            <a:ext cx="5715579" cy="111610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Why Aren’t the Reading </a:t>
            </a:r>
            <a:br>
              <a:rPr lang="en-US" dirty="0" smtClean="0"/>
            </a:br>
            <a:r>
              <a:rPr lang="en-US" dirty="0" smtClean="0"/>
              <a:t>Components Equal?  </a:t>
            </a:r>
            <a:endParaRPr lang="en-US" dirty="0"/>
          </a:p>
        </p:txBody>
      </p:sp>
      <p:grpSp>
        <p:nvGrpSpPr>
          <p:cNvPr id="3" name="Group 22"/>
          <p:cNvGrpSpPr/>
          <p:nvPr/>
        </p:nvGrpSpPr>
        <p:grpSpPr>
          <a:xfrm>
            <a:off x="4441078" y="1913452"/>
            <a:ext cx="4293658" cy="4696865"/>
            <a:chOff x="498475" y="2032000"/>
            <a:chExt cx="4293658" cy="4696865"/>
          </a:xfrm>
        </p:grpSpPr>
        <p:sp>
          <p:nvSpPr>
            <p:cNvPr id="4" name="Rectangle 3"/>
            <p:cNvSpPr/>
            <p:nvPr/>
          </p:nvSpPr>
          <p:spPr>
            <a:xfrm>
              <a:off x="498475" y="2032000"/>
              <a:ext cx="4293658" cy="668204"/>
            </a:xfrm>
            <a:prstGeom prst="rect">
              <a:avLst/>
            </a:prstGeom>
            <a:solidFill>
              <a:srgbClr val="330F4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58906" y="2119829"/>
              <a:ext cx="31586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FFFF"/>
                  </a:solidFill>
                </a:rPr>
                <a:t>COMPREHENSION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52048" y="2675469"/>
              <a:ext cx="456059" cy="4004193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M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endParaRPr lang="en-US" b="1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W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b="1" dirty="0">
                  <a:solidFill>
                    <a:srgbClr val="FFFFFF"/>
                  </a:solidFill>
                </a:rPr>
                <a:t>E</a:t>
              </a:r>
              <a:endParaRPr lang="en-US" b="1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67261" y="2502925"/>
              <a:ext cx="456059" cy="4185762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sz="2400" b="1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S</a:t>
              </a:r>
              <a:br>
                <a:rPr lang="en-US" sz="2400" b="1" dirty="0" smtClean="0">
                  <a:solidFill>
                    <a:srgbClr val="FFFFFF"/>
                  </a:solidFill>
                </a:rPr>
              </a:br>
              <a:r>
                <a:rPr lang="en-US" sz="2000" dirty="0" smtClean="0"/>
                <a:t/>
              </a:r>
              <a:br>
                <a:rPr lang="en-US" sz="2000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endParaRPr lang="en-US" dirty="0" smtClean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55438" y="2658546"/>
              <a:ext cx="456059" cy="4062651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V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B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U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L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Y</a:t>
              </a:r>
              <a:endParaRPr lang="en-US" sz="2400" b="1" dirty="0" smtClean="0"/>
            </a:p>
            <a:p>
              <a:pPr algn="ctr"/>
              <a:endParaRPr lang="en-US" dirty="0" smtClean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85248" y="2573881"/>
              <a:ext cx="456059" cy="4154984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F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L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U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Y</a:t>
              </a:r>
            </a:p>
            <a:p>
              <a:pPr algn="ctr"/>
              <a:endParaRPr lang="en-US" sz="2400" dirty="0" smtClean="0"/>
            </a:p>
            <a:p>
              <a:pPr algn="ctr"/>
              <a:endParaRPr lang="en-US" dirty="0" smtClean="0"/>
            </a:p>
          </p:txBody>
        </p:sp>
      </p:grpSp>
      <p:grpSp>
        <p:nvGrpSpPr>
          <p:cNvPr id="5" name="Group 21"/>
          <p:cNvGrpSpPr/>
          <p:nvPr/>
        </p:nvGrpSpPr>
        <p:grpSpPr>
          <a:xfrm>
            <a:off x="498474" y="2460922"/>
            <a:ext cx="3208331" cy="3987251"/>
            <a:chOff x="5578927" y="2327678"/>
            <a:chExt cx="3208331" cy="3987251"/>
          </a:xfrm>
        </p:grpSpPr>
        <p:sp>
          <p:nvSpPr>
            <p:cNvPr id="15" name="TextBox 14"/>
            <p:cNvSpPr txBox="1"/>
            <p:nvPr/>
          </p:nvSpPr>
          <p:spPr>
            <a:xfrm>
              <a:off x="5578927" y="2336807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M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endParaRPr lang="en-US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W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dirty="0">
                  <a:solidFill>
                    <a:srgbClr val="FFFFFF"/>
                  </a:solidFill>
                </a:rPr>
                <a:t>E</a:t>
              </a: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62915" y="2336807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S</a:t>
              </a:r>
              <a:br>
                <a:rPr lang="en-US" dirty="0" smtClean="0">
                  <a:solidFill>
                    <a:srgbClr val="FFFFFF"/>
                  </a:solidFill>
                </a:rPr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endParaRPr lang="en-US" dirty="0" smtClean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959569" y="2327678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V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B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U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L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Y</a:t>
              </a:r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66460" y="2344611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F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L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U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Y</a:t>
              </a:r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331199" y="2327678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M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dirty="0">
                  <a:solidFill>
                    <a:srgbClr val="FFFFFF"/>
                  </a:solidFill>
                </a:rPr>
                <a:t>N</a:t>
              </a:r>
              <a:endParaRPr lang="en-US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S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>
                  <a:solidFill>
                    <a:srgbClr val="FFFFFF"/>
                  </a:solidFill>
                </a:rPr>
                <a:t>N</a:t>
              </a:r>
              <a:endParaRPr lang="en-US" dirty="0" smtClean="0">
                <a:solidFill>
                  <a:srgbClr val="FFFFFF"/>
                </a:solidFill>
              </a:endParaRPr>
            </a:p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1" name="&quot;No&quot; Symbol 20"/>
          <p:cNvSpPr/>
          <p:nvPr/>
        </p:nvSpPr>
        <p:spPr>
          <a:xfrm>
            <a:off x="498474" y="2799040"/>
            <a:ext cx="3423963" cy="3208867"/>
          </a:xfrm>
          <a:prstGeom prst="noSmoking">
            <a:avLst/>
          </a:prstGeom>
          <a:solidFill>
            <a:srgbClr val="FF0000"/>
          </a:solidFill>
          <a:ln w="63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087" y="1590286"/>
            <a:ext cx="373935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National Reading Panel Report (2000)</a:t>
            </a:r>
          </a:p>
          <a:p>
            <a:r>
              <a:rPr lang="en-US" dirty="0" smtClean="0"/>
              <a:t>And No Child Left Behind (2001)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2997952"/>
            <a:ext cx="7498080" cy="1831261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4000" dirty="0" smtClean="0"/>
          </a:p>
          <a:p>
            <a:r>
              <a:rPr lang="en-US" sz="5895" dirty="0" smtClean="0"/>
              <a:t>I do not understand a single word of what I am reading.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35608" y="998387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Phonics</a:t>
            </a:r>
            <a:r>
              <a:rPr lang="en-US" dirty="0" smtClean="0"/>
              <a:t> skills… </a:t>
            </a:r>
            <a:br>
              <a:rPr lang="en-US" dirty="0" smtClean="0"/>
            </a:br>
            <a:r>
              <a:rPr lang="en-US" u="sng" dirty="0" smtClean="0"/>
              <a:t>Fluency</a:t>
            </a:r>
            <a:r>
              <a:rPr lang="en-US" dirty="0" smtClean="0"/>
              <a:t> skills…</a:t>
            </a:r>
            <a:br>
              <a:rPr lang="en-US" dirty="0" smtClean="0"/>
            </a:br>
            <a:r>
              <a:rPr lang="en-US" dirty="0" smtClean="0"/>
              <a:t>Do not guarantee understanding (</a:t>
            </a:r>
            <a:r>
              <a:rPr lang="en-US" b="1" u="sng" dirty="0" smtClean="0"/>
              <a:t>comprehension</a:t>
            </a:r>
            <a:r>
              <a:rPr lang="en-US" dirty="0" smtClean="0"/>
              <a:t>) </a:t>
            </a:r>
            <a:endParaRPr lang="en-US" dirty="0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435608" y="5148269"/>
            <a:ext cx="7498080" cy="1526974"/>
          </a:xfrm>
          <a:prstGeom prst="rect">
            <a:avLst/>
          </a:prstGeom>
        </p:spPr>
        <p:txBody>
          <a:bodyPr anchor="ctr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Vocabulary</a:t>
            </a:r>
            <a:r>
              <a:rPr kumimoji="0" lang="en-US" sz="4300" b="0" i="0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skills</a:t>
            </a:r>
            <a:r>
              <a:rPr kumimoji="0" lang="en-US" sz="4300" b="0" i="0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300" b="0" i="0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can help… (and are linked</a:t>
            </a:r>
            <a:r>
              <a:rPr kumimoji="0" lang="en-US" sz="4300" b="0" i="0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to comprehension) </a:t>
            </a:r>
            <a:endParaRPr kumimoji="0" lang="en-US" sz="4300" b="0" i="0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lvl="0" defTabSz="914400">
              <a:spcBef>
                <a:spcPct val="0"/>
              </a:spcBef>
              <a:defRPr/>
            </a:pPr>
            <a:r>
              <a:rPr lang="en-US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</a:t>
            </a:r>
            <a:r>
              <a:rPr lang="en-US" sz="43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“Je ne </a:t>
            </a:r>
            <a:r>
              <a:rPr lang="en-US" sz="4300" u="sng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comprends</a:t>
            </a:r>
            <a:r>
              <a:rPr lang="en-US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pas”; “No </a:t>
            </a:r>
            <a:r>
              <a:rPr lang="en-US" sz="4300" u="sng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entiendo</a:t>
            </a:r>
            <a:r>
              <a:rPr lang="en-US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”</a:t>
            </a:r>
            <a:endParaRPr kumimoji="0" lang="en-US" sz="4300" b="0" i="0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8847" y="301040"/>
            <a:ext cx="7571901" cy="1116106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Having phonemic awareness, phonics, </a:t>
            </a:r>
            <a:br>
              <a:rPr lang="en-US" sz="3600" dirty="0" smtClean="0"/>
            </a:br>
            <a:r>
              <a:rPr lang="en-US" sz="3600" dirty="0" smtClean="0"/>
              <a:t>&amp; fluency does not guarantee comprehension </a:t>
            </a:r>
            <a:endParaRPr lang="en-US" sz="3600" dirty="0"/>
          </a:p>
        </p:txBody>
      </p:sp>
      <p:grpSp>
        <p:nvGrpSpPr>
          <p:cNvPr id="3" name="Group 22"/>
          <p:cNvGrpSpPr/>
          <p:nvPr/>
        </p:nvGrpSpPr>
        <p:grpSpPr>
          <a:xfrm>
            <a:off x="4441078" y="2038892"/>
            <a:ext cx="4293658" cy="4696865"/>
            <a:chOff x="498475" y="2032000"/>
            <a:chExt cx="4293658" cy="4696865"/>
          </a:xfrm>
        </p:grpSpPr>
        <p:sp>
          <p:nvSpPr>
            <p:cNvPr id="4" name="Rectangle 3"/>
            <p:cNvSpPr/>
            <p:nvPr/>
          </p:nvSpPr>
          <p:spPr>
            <a:xfrm>
              <a:off x="498475" y="2032000"/>
              <a:ext cx="4293658" cy="668204"/>
            </a:xfrm>
            <a:prstGeom prst="rect">
              <a:avLst/>
            </a:prstGeom>
            <a:solidFill>
              <a:srgbClr val="330F4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58906" y="2119829"/>
              <a:ext cx="31586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FFFF"/>
                  </a:solidFill>
                </a:rPr>
                <a:t>COMPREHENSION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52048" y="2675469"/>
              <a:ext cx="456059" cy="4004193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M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endParaRPr lang="en-US" b="1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W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b="1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b="1" dirty="0">
                  <a:solidFill>
                    <a:srgbClr val="FFFFFF"/>
                  </a:solidFill>
                </a:rPr>
                <a:t>E</a:t>
              </a:r>
              <a:endParaRPr lang="en-US" b="1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67261" y="2502925"/>
              <a:ext cx="456059" cy="4185762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sz="2400" b="1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S</a:t>
              </a:r>
              <a:br>
                <a:rPr lang="en-US" sz="2400" b="1" dirty="0" smtClean="0">
                  <a:solidFill>
                    <a:srgbClr val="FFFFFF"/>
                  </a:solidFill>
                </a:rPr>
              </a:br>
              <a:r>
                <a:rPr lang="en-US" sz="2000" dirty="0" smtClean="0"/>
                <a:t/>
              </a:r>
              <a:br>
                <a:rPr lang="en-US" sz="2000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endParaRPr lang="en-US" dirty="0" smtClean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55438" y="2658546"/>
              <a:ext cx="456059" cy="4062651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V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B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U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L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Y</a:t>
              </a:r>
              <a:endParaRPr lang="en-US" sz="2400" b="1" dirty="0" smtClean="0"/>
            </a:p>
            <a:p>
              <a:pPr algn="ctr"/>
              <a:endParaRPr lang="en-US" dirty="0" smtClean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85248" y="2573881"/>
              <a:ext cx="456059" cy="4154984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F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L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U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sz="2400" b="1" dirty="0" smtClean="0">
                  <a:solidFill>
                    <a:srgbClr val="FFFFFF"/>
                  </a:solidFill>
                </a:rPr>
                <a:t>Y</a:t>
              </a:r>
            </a:p>
            <a:p>
              <a:pPr algn="ctr"/>
              <a:endParaRPr lang="en-US" sz="2400" dirty="0" smtClean="0"/>
            </a:p>
            <a:p>
              <a:pPr algn="ctr"/>
              <a:endParaRPr lang="en-US" dirty="0" smtClean="0"/>
            </a:p>
          </p:txBody>
        </p:sp>
      </p:grpSp>
      <p:grpSp>
        <p:nvGrpSpPr>
          <p:cNvPr id="5" name="Group 21"/>
          <p:cNvGrpSpPr/>
          <p:nvPr/>
        </p:nvGrpSpPr>
        <p:grpSpPr>
          <a:xfrm>
            <a:off x="498474" y="2633402"/>
            <a:ext cx="3208331" cy="3987251"/>
            <a:chOff x="5578927" y="2327678"/>
            <a:chExt cx="3208331" cy="3987251"/>
          </a:xfrm>
        </p:grpSpPr>
        <p:sp>
          <p:nvSpPr>
            <p:cNvPr id="15" name="TextBox 14"/>
            <p:cNvSpPr txBox="1"/>
            <p:nvPr/>
          </p:nvSpPr>
          <p:spPr>
            <a:xfrm>
              <a:off x="5578927" y="2336807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M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endParaRPr lang="en-US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W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dirty="0">
                  <a:solidFill>
                    <a:srgbClr val="FFFFFF"/>
                  </a:solidFill>
                </a:rPr>
                <a:t>E</a:t>
              </a: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62915" y="2336807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S</a:t>
              </a:r>
              <a:br>
                <a:rPr lang="en-US" dirty="0" smtClean="0">
                  <a:solidFill>
                    <a:srgbClr val="FFFFFF"/>
                  </a:solidFill>
                </a:rPr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endParaRPr lang="en-US" dirty="0" smtClean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959569" y="2327678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V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B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U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L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Y</a:t>
              </a:r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66460" y="2344611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F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L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U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N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Y</a:t>
              </a:r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331199" y="2327678"/>
              <a:ext cx="456059" cy="3970318"/>
            </a:xfrm>
            <a:prstGeom prst="rect">
              <a:avLst/>
            </a:prstGeom>
            <a:solidFill>
              <a:srgbClr val="330F42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M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P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R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H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</a:t>
              </a:r>
            </a:p>
            <a:p>
              <a:pPr algn="ctr"/>
              <a:r>
                <a:rPr lang="en-US" dirty="0">
                  <a:solidFill>
                    <a:srgbClr val="FFFFFF"/>
                  </a:solidFill>
                </a:rPr>
                <a:t>N</a:t>
              </a:r>
              <a:endParaRPr lang="en-US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S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I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O</a:t>
              </a:r>
            </a:p>
            <a:p>
              <a:pPr algn="ctr"/>
              <a:r>
                <a:rPr lang="en-US" dirty="0">
                  <a:solidFill>
                    <a:srgbClr val="FFFFFF"/>
                  </a:solidFill>
                </a:rPr>
                <a:t>N</a:t>
              </a:r>
              <a:endParaRPr lang="en-US" dirty="0" smtClean="0">
                <a:solidFill>
                  <a:srgbClr val="FFFFFF"/>
                </a:solidFill>
              </a:endParaRPr>
            </a:p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1" name="&quot;No&quot; Symbol 20"/>
          <p:cNvSpPr/>
          <p:nvPr/>
        </p:nvSpPr>
        <p:spPr>
          <a:xfrm>
            <a:off x="498474" y="2971520"/>
            <a:ext cx="3423963" cy="3208867"/>
          </a:xfrm>
          <a:prstGeom prst="noSmoking">
            <a:avLst/>
          </a:prstGeom>
          <a:solidFill>
            <a:srgbClr val="FF0000"/>
          </a:solidFill>
          <a:ln w="63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3087" y="1826516"/>
            <a:ext cx="373935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National Reading Panel Report (2000)</a:t>
            </a:r>
          </a:p>
          <a:p>
            <a:r>
              <a:rPr lang="en-US" dirty="0" smtClean="0"/>
              <a:t>And No Child Left Behind (2001) </a:t>
            </a:r>
            <a:endParaRPr lang="en-US" dirty="0"/>
          </a:p>
        </p:txBody>
      </p:sp>
      <p:pic>
        <p:nvPicPr>
          <p:cNvPr id="22" name="Picture 21" descr="Screen shot 2011-09-07 at 8.09.01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215" y="301040"/>
            <a:ext cx="1391806" cy="170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196542" y="2239990"/>
            <a:ext cx="456059" cy="452431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ORAL </a:t>
            </a:r>
          </a:p>
          <a:p>
            <a:pPr algn="ctr"/>
            <a:endParaRPr lang="en-US" sz="2000" b="1" dirty="0" smtClean="0">
              <a:solidFill>
                <a:srgbClr val="FFFFFF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LANG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6542" y="220133"/>
            <a:ext cx="7021379" cy="1116106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What if we added the “other” important areas?</a:t>
            </a:r>
            <a:endParaRPr lang="en-US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1196542" y="2116641"/>
            <a:ext cx="7021379" cy="677345"/>
          </a:xfrm>
          <a:prstGeom prst="rect">
            <a:avLst/>
          </a:prstGeom>
          <a:solidFill>
            <a:srgbClr val="330F4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55477" y="2204471"/>
            <a:ext cx="3158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COMPREHENSION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15610" y="2760111"/>
            <a:ext cx="456059" cy="4004193"/>
          </a:xfrm>
          <a:prstGeom prst="rect">
            <a:avLst/>
          </a:prstGeom>
          <a:solidFill>
            <a:srgbClr val="330F4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FF"/>
                </a:solidFill>
              </a:rPr>
              <a:t>P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H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O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N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M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I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C</a:t>
            </a:r>
          </a:p>
          <a:p>
            <a:pPr algn="ctr"/>
            <a:endParaRPr lang="en-US" b="1" dirty="0" smtClean="0">
              <a:solidFill>
                <a:srgbClr val="FFFFFF"/>
              </a:solidFill>
            </a:endParaRP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W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R</a:t>
            </a:r>
          </a:p>
          <a:p>
            <a:pPr algn="ctr"/>
            <a:r>
              <a:rPr lang="en-US" b="1" dirty="0">
                <a:solidFill>
                  <a:srgbClr val="FFFFFF"/>
                </a:solidFill>
              </a:rPr>
              <a:t>E</a:t>
            </a:r>
            <a:endParaRPr lang="en-US" b="1" dirty="0" smtClean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1656" y="2793987"/>
            <a:ext cx="456059" cy="3970318"/>
          </a:xfrm>
          <a:prstGeom prst="rect">
            <a:avLst/>
          </a:prstGeom>
          <a:solidFill>
            <a:srgbClr val="330F4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P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H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O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N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I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C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S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4488701" y="2793987"/>
            <a:ext cx="456059" cy="3970318"/>
          </a:xfrm>
          <a:prstGeom prst="rect">
            <a:avLst/>
          </a:prstGeom>
          <a:solidFill>
            <a:srgbClr val="330F4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V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O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C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B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U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L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R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Y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577678" y="2817036"/>
            <a:ext cx="456059" cy="3970318"/>
          </a:xfrm>
          <a:prstGeom prst="rect">
            <a:avLst/>
          </a:prstGeom>
          <a:solidFill>
            <a:srgbClr val="330F4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F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L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U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N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C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Y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6570145" y="2793986"/>
            <a:ext cx="456059" cy="403187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WR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I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T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I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N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7761862" y="2793987"/>
            <a:ext cx="456059" cy="403187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sz="2000" b="1" dirty="0" smtClean="0">
              <a:solidFill>
                <a:srgbClr val="FFFFFF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M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O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T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I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V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A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T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I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O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N</a:t>
            </a:r>
            <a:endParaRPr lang="en-US" dirty="0" smtClean="0"/>
          </a:p>
          <a:p>
            <a:pPr algn="ctr"/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207073" y="105915"/>
            <a:ext cx="93859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What makes a good reader? </a:t>
            </a:r>
          </a:p>
          <a:p>
            <a:pPr algn="ctr"/>
            <a:r>
              <a:rPr lang="en-US" sz="3200" b="1" dirty="0" smtClean="0"/>
              <a:t>Five Core Areas of Reading</a:t>
            </a:r>
            <a:endParaRPr lang="en-US" sz="3200" b="1" dirty="0"/>
          </a:p>
        </p:txBody>
      </p:sp>
      <p:sp>
        <p:nvSpPr>
          <p:cNvPr id="4" name="Sun 3">
            <a:hlinkClick r:id="rId3"/>
          </p:cNvPr>
          <p:cNvSpPr/>
          <p:nvPr/>
        </p:nvSpPr>
        <p:spPr>
          <a:xfrm>
            <a:off x="7729090" y="282238"/>
            <a:ext cx="721173" cy="627197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Help 5">
            <a:hlinkClick r:id="" action="ppaction://noaction" highlightClick="1"/>
          </p:cNvPr>
          <p:cNvSpPr/>
          <p:nvPr/>
        </p:nvSpPr>
        <p:spPr>
          <a:xfrm>
            <a:off x="2642558" y="1906203"/>
            <a:ext cx="3918818" cy="3563916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Screen Shot 2017-09-12 at 8.38.1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53" y="1430331"/>
            <a:ext cx="9144000" cy="5321823"/>
          </a:xfrm>
          <a:prstGeom prst="rect">
            <a:avLst/>
          </a:prstGeom>
        </p:spPr>
      </p:pic>
      <p:sp>
        <p:nvSpPr>
          <p:cNvPr id="8" name="Striped Right Arrow 7"/>
          <p:cNvSpPr/>
          <p:nvPr/>
        </p:nvSpPr>
        <p:spPr>
          <a:xfrm rot="10800000">
            <a:off x="881987" y="4523399"/>
            <a:ext cx="7568276" cy="668568"/>
          </a:xfrm>
          <a:prstGeom prst="stripedRightArrow">
            <a:avLst/>
          </a:prstGeom>
          <a:solidFill>
            <a:srgbClr val="FF0000">
              <a:alpha val="21000"/>
            </a:srgbClr>
          </a:solidFill>
          <a:ln>
            <a:solidFill>
              <a:srgbClr val="FF0000">
                <a:alpha val="29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/>
          <p:cNvSpPr/>
          <p:nvPr/>
        </p:nvSpPr>
        <p:spPr>
          <a:xfrm rot="16200000">
            <a:off x="5861513" y="1582685"/>
            <a:ext cx="1428819" cy="4452608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93539" y="1183133"/>
            <a:ext cx="2769440" cy="4744296"/>
          </a:xfrm>
          <a:prstGeom prst="rect">
            <a:avLst/>
          </a:prstGeom>
          <a:solidFill>
            <a:srgbClr val="FF0000">
              <a:alpha val="29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558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" y="256997"/>
            <a:ext cx="3863103" cy="417093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 smtClean="0"/>
              <a:t>Why is </a:t>
            </a:r>
            <a:br>
              <a:rPr lang="en-US" dirty="0" smtClean="0"/>
            </a:br>
            <a:r>
              <a:rPr lang="en-US" dirty="0" smtClean="0"/>
              <a:t>teaching</a:t>
            </a:r>
            <a:br>
              <a:rPr lang="en-US" dirty="0" smtClean="0"/>
            </a:br>
            <a:r>
              <a:rPr lang="en-US" dirty="0" smtClean="0"/>
              <a:t>comprehension so important??</a:t>
            </a:r>
            <a:br>
              <a:rPr lang="en-US" dirty="0" smtClean="0"/>
            </a:br>
            <a:r>
              <a:rPr lang="en-US" dirty="0" smtClean="0"/>
              <a:t>(p. 13) </a:t>
            </a:r>
            <a:endParaRPr lang="en-US" dirty="0"/>
          </a:p>
        </p:txBody>
      </p:sp>
      <p:pic>
        <p:nvPicPr>
          <p:cNvPr id="4" name="Picture 3" descr="Screen Shot 2017-09-12 at 8.50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472" y="0"/>
            <a:ext cx="5698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088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1475979" y="1597759"/>
            <a:ext cx="0" cy="37650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60098" y="679519"/>
            <a:ext cx="6883415" cy="11430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/>
              <a:t>What to consider when planning</a:t>
            </a:r>
            <a:br>
              <a:rPr lang="en-US" sz="3200" b="1" dirty="0" smtClean="0"/>
            </a:br>
            <a:r>
              <a:rPr lang="en-US" sz="3200" b="1" dirty="0" smtClean="0"/>
              <a:t>for </a:t>
            </a:r>
            <a:r>
              <a:rPr lang="en-US" sz="3200" b="1" dirty="0" smtClean="0"/>
              <a:t>reading instruction</a:t>
            </a:r>
            <a:r>
              <a:rPr lang="en-US" sz="3200" b="1" dirty="0" smtClean="0"/>
              <a:t>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Five Factors that influence </a:t>
            </a:r>
            <a:r>
              <a:rPr lang="en-US" sz="3200" dirty="0"/>
              <a:t>c</a:t>
            </a:r>
            <a:r>
              <a:rPr lang="en-US" sz="3200" dirty="0" smtClean="0"/>
              <a:t>omprehension</a:t>
            </a:r>
            <a:endParaRPr lang="en-US" sz="3200" dirty="0"/>
          </a:p>
        </p:txBody>
      </p:sp>
      <p:pic>
        <p:nvPicPr>
          <p:cNvPr id="5" name="Picture 4" descr="Screen shot 2011-09-07 at 8.09.01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738" y="2942664"/>
            <a:ext cx="1322279" cy="161611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6085" y="2176810"/>
            <a:ext cx="1984253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Phonemic Awareness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6085" y="3231027"/>
            <a:ext cx="1984253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Phonics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6085" y="3933700"/>
            <a:ext cx="1984253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Fluency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6085" y="4672441"/>
            <a:ext cx="1984253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Vocabulary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6085" y="5362828"/>
            <a:ext cx="1984253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Comprehension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6085" y="274320"/>
            <a:ext cx="1984253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 smtClean="0"/>
              <a:t>What makes a good reader? </a:t>
            </a:r>
          </a:p>
          <a:p>
            <a:pPr algn="ctr"/>
            <a:r>
              <a:rPr lang="en-US" sz="2000" dirty="0" smtClean="0"/>
              <a:t>Five components of reading 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026463" y="2311341"/>
            <a:ext cx="7117537" cy="4494882"/>
            <a:chOff x="2026463" y="2311341"/>
            <a:chExt cx="7117537" cy="4494882"/>
          </a:xfrm>
        </p:grpSpPr>
        <p:pic>
          <p:nvPicPr>
            <p:cNvPr id="6" name="Picture 5" descr="Screen Shot 2016-09-09 at 9.05.41 A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462" b="11010"/>
            <a:stretch/>
          </p:blipFill>
          <p:spPr>
            <a:xfrm>
              <a:off x="3527336" y="2311341"/>
              <a:ext cx="5616664" cy="4494882"/>
            </a:xfrm>
            <a:prstGeom prst="rect">
              <a:avLst/>
            </a:prstGeom>
          </p:spPr>
        </p:pic>
        <p:sp>
          <p:nvSpPr>
            <p:cNvPr id="13" name="Right Arrow 12"/>
            <p:cNvSpPr/>
            <p:nvPr/>
          </p:nvSpPr>
          <p:spPr>
            <a:xfrm rot="20171937">
              <a:off x="2026463" y="4661298"/>
              <a:ext cx="3562003" cy="256082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5241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7-09-12 at 8.54.2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0"/>
            <a:ext cx="5784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823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" y="903814"/>
          <a:ext cx="9144000" cy="5954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1108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Reader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Text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Teacher/Teaching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Task/Activity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Sociocultural</a:t>
                      </a:r>
                      <a:r>
                        <a:rPr lang="en-US" sz="2000" dirty="0" smtClean="0"/>
                        <a:t> Context</a:t>
                      </a:r>
                      <a:endParaRPr lang="en-US" sz="2000" dirty="0"/>
                    </a:p>
                  </a:txBody>
                  <a:tcPr/>
                </a:tc>
              </a:tr>
              <a:tr h="484334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50262" y="317557"/>
            <a:ext cx="7620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Five Factors that Impact </a:t>
            </a:r>
            <a:r>
              <a:rPr lang="en-US" sz="2800" b="1" dirty="0" smtClean="0"/>
              <a:t>Comprehension</a:t>
            </a:r>
            <a:r>
              <a:rPr lang="en-US" sz="2800" dirty="0" smtClean="0"/>
              <a:t>	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– You will be able to: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088" y="1447800"/>
            <a:ext cx="7815600" cy="521686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Identify skills needed to be a good reader and cluster them into </a:t>
            </a:r>
            <a:r>
              <a:rPr lang="en-US" b="1" u="sng" dirty="0" smtClean="0"/>
              <a:t>five core elements </a:t>
            </a:r>
          </a:p>
          <a:p>
            <a:r>
              <a:rPr lang="en-US" dirty="0" smtClean="0"/>
              <a:t>Explain the role that development plays in shaping instruction around these core elements</a:t>
            </a:r>
          </a:p>
          <a:p>
            <a:r>
              <a:rPr lang="en-US" dirty="0" smtClean="0"/>
              <a:t>Explain how these core </a:t>
            </a:r>
            <a:br>
              <a:rPr lang="en-US" dirty="0" smtClean="0"/>
            </a:br>
            <a:r>
              <a:rPr lang="en-US" dirty="0" smtClean="0"/>
              <a:t>elements connect to </a:t>
            </a:r>
            <a:br>
              <a:rPr lang="en-US" dirty="0" smtClean="0"/>
            </a:br>
            <a:r>
              <a:rPr lang="en-US" dirty="0" smtClean="0"/>
              <a:t>inform comprehension </a:t>
            </a:r>
          </a:p>
          <a:p>
            <a:r>
              <a:rPr lang="en-US" dirty="0" smtClean="0"/>
              <a:t>Identify examples of </a:t>
            </a:r>
            <a:br>
              <a:rPr lang="en-US" dirty="0" smtClean="0"/>
            </a:br>
            <a:r>
              <a:rPr lang="en-US" b="1" u="sng" dirty="0" smtClean="0"/>
              <a:t>five factors</a:t>
            </a:r>
            <a:r>
              <a:rPr lang="en-US" b="1" dirty="0" smtClean="0"/>
              <a:t> </a:t>
            </a:r>
            <a:r>
              <a:rPr lang="en-US" dirty="0" smtClean="0"/>
              <a:t>that greatly </a:t>
            </a:r>
            <a:br>
              <a:rPr lang="en-US" dirty="0" smtClean="0"/>
            </a:br>
            <a:r>
              <a:rPr lang="en-US" dirty="0" smtClean="0"/>
              <a:t>influence comprehension </a:t>
            </a:r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49" name="Group 48"/>
          <p:cNvGrpSpPr/>
          <p:nvPr/>
        </p:nvGrpSpPr>
        <p:grpSpPr>
          <a:xfrm>
            <a:off x="5984935" y="3298563"/>
            <a:ext cx="2326078" cy="2687059"/>
            <a:chOff x="5984935" y="3298563"/>
            <a:chExt cx="2326078" cy="2687059"/>
          </a:xfrm>
        </p:grpSpPr>
        <p:sp>
          <p:nvSpPr>
            <p:cNvPr id="4" name="Oval 3"/>
            <p:cNvSpPr/>
            <p:nvPr/>
          </p:nvSpPr>
          <p:spPr>
            <a:xfrm>
              <a:off x="5984935" y="3659278"/>
              <a:ext cx="2326078" cy="2326344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6654361" y="3858831"/>
              <a:ext cx="765457" cy="74820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7369526" y="4245508"/>
              <a:ext cx="765457" cy="74820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031221" y="4379185"/>
              <a:ext cx="765457" cy="74820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413950" y="5070801"/>
              <a:ext cx="765457" cy="74820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7229699" y="5020501"/>
              <a:ext cx="765457" cy="74820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274596" y="3298563"/>
              <a:ext cx="1809622" cy="369332"/>
            </a:xfrm>
            <a:prstGeom prst="rect">
              <a:avLst/>
            </a:prstGeom>
            <a:solidFill>
              <a:srgbClr val="FED46C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GOOD READER</a:t>
              </a:r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865497" y="3947271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000000"/>
                    </a:solidFill>
                  </a:ln>
                </a:rPr>
                <a:t>3</a:t>
              </a:r>
              <a:endParaRPr lang="en-US" sz="28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231849" y="4470491"/>
              <a:ext cx="3642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000000"/>
                    </a:solidFill>
                  </a:ln>
                </a:rPr>
                <a:t>2</a:t>
              </a:r>
              <a:endParaRPr lang="en-US" sz="28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580662" y="4345424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000000"/>
                    </a:solidFill>
                  </a:ln>
                </a:rPr>
                <a:t>4</a:t>
              </a:r>
              <a:endParaRPr lang="en-US" sz="2800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447755" y="5109285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000000"/>
                    </a:solidFill>
                  </a:ln>
                </a:rPr>
                <a:t>5</a:t>
              </a:r>
              <a:endParaRPr lang="en-US" sz="2800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96051" y="5127388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000000"/>
                    </a:solidFill>
                  </a:ln>
                </a:rPr>
                <a:t>1</a:t>
              </a:r>
              <a:endParaRPr lang="en-US" sz="2800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91434" y="4751715"/>
            <a:ext cx="1926976" cy="1912947"/>
            <a:chOff x="6891434" y="4751715"/>
            <a:chExt cx="1926976" cy="1912947"/>
          </a:xfrm>
        </p:grpSpPr>
        <p:sp>
          <p:nvSpPr>
            <p:cNvPr id="20" name="Oval 19"/>
            <p:cNvSpPr/>
            <p:nvPr/>
          </p:nvSpPr>
          <p:spPr>
            <a:xfrm>
              <a:off x="6891434" y="6180670"/>
              <a:ext cx="338265" cy="48399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7642824" y="6180670"/>
              <a:ext cx="338265" cy="48399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8311013" y="6091074"/>
              <a:ext cx="338265" cy="48399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8480145" y="5408612"/>
              <a:ext cx="338265" cy="48399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8426290" y="4751715"/>
              <a:ext cx="338265" cy="48399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 rot="10800000" flipV="1">
              <a:off x="7811958" y="5109284"/>
              <a:ext cx="614333" cy="299328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stCxn id="23" idx="2"/>
            </p:cNvCxnSpPr>
            <p:nvPr/>
          </p:nvCxnSpPr>
          <p:spPr>
            <a:xfrm rot="10800000">
              <a:off x="7713925" y="5632504"/>
              <a:ext cx="766220" cy="18105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22" idx="1"/>
            </p:cNvCxnSpPr>
            <p:nvPr/>
          </p:nvCxnSpPr>
          <p:spPr>
            <a:xfrm rot="16200000" flipV="1">
              <a:off x="7821530" y="5622932"/>
              <a:ext cx="529449" cy="548594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21" idx="0"/>
            </p:cNvCxnSpPr>
            <p:nvPr/>
          </p:nvCxnSpPr>
          <p:spPr>
            <a:xfrm rot="16200000" flipV="1">
              <a:off x="7453308" y="5822020"/>
              <a:ext cx="548166" cy="169133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>
              <a:stCxn id="20" idx="7"/>
              <a:endCxn id="18" idx="2"/>
            </p:cNvCxnSpPr>
            <p:nvPr/>
          </p:nvCxnSpPr>
          <p:spPr>
            <a:xfrm rot="5400000" flipH="1" flipV="1">
              <a:off x="7095486" y="5717180"/>
              <a:ext cx="619044" cy="449695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64787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7-09-12 at 8.57.2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7204"/>
            <a:ext cx="9381988" cy="605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819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1011" y="115867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Common Learning Needs =&gt;  </a:t>
            </a:r>
            <a:br>
              <a:rPr lang="en-US" dirty="0" smtClean="0"/>
            </a:br>
            <a:r>
              <a:rPr lang="en-US" dirty="0" smtClean="0"/>
              <a:t>Better Teaching Practices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4102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Text: </a:t>
            </a:r>
            <a:r>
              <a:rPr lang="en-US" dirty="0" smtClean="0"/>
              <a:t>Large blocks of time engaged in active meaning making (reading, listening, viewing, talking) with content rich-text</a:t>
            </a:r>
          </a:p>
          <a:p>
            <a:r>
              <a:rPr lang="en-US" b="1" dirty="0" smtClean="0"/>
              <a:t>Tasks</a:t>
            </a:r>
            <a:r>
              <a:rPr lang="en-US" dirty="0" smtClean="0"/>
              <a:t>: Explicit teaching in active meaning making and instruction in foundational skills (decoding, word study, fluency)  </a:t>
            </a:r>
          </a:p>
          <a:p>
            <a:r>
              <a:rPr lang="en-US" b="1" dirty="0" smtClean="0"/>
              <a:t>Teachers/Teaching: </a:t>
            </a:r>
            <a:r>
              <a:rPr lang="en-US" dirty="0" smtClean="0"/>
              <a:t>Models of passion and problem solving; explicit teaching, discussion, formative assessment, regular routines, diverse response options</a:t>
            </a:r>
          </a:p>
          <a:p>
            <a:r>
              <a:rPr lang="en-US" b="1" dirty="0" smtClean="0"/>
              <a:t>Context</a:t>
            </a:r>
            <a:r>
              <a:rPr lang="en-US" dirty="0" smtClean="0"/>
              <a:t>: Learning spaces physically and psychologically supportive of inquiry and problem solving to make meaning</a:t>
            </a:r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79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Are these really separate? How might you draw them all together? </a:t>
            </a:r>
            <a:endParaRPr lang="en-US" dirty="0"/>
          </a:p>
        </p:txBody>
      </p:sp>
      <p:pic>
        <p:nvPicPr>
          <p:cNvPr id="5" name="Picture 4" descr="Screen shot 2011-09-07 at 8.09.01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53" y="3580304"/>
            <a:ext cx="2122142" cy="25937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08842" y="4054953"/>
            <a:ext cx="1807429" cy="707886"/>
          </a:xfrm>
          <a:prstGeom prst="rect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Task</a:t>
            </a:r>
          </a:p>
          <a:p>
            <a:pPr algn="ctr"/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696807" y="1789037"/>
            <a:ext cx="1807429" cy="707886"/>
          </a:xfrm>
          <a:prstGeom prst="rect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Text</a:t>
            </a:r>
          </a:p>
          <a:p>
            <a:pPr algn="ctr"/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466896" y="1813462"/>
            <a:ext cx="1984253" cy="707886"/>
          </a:xfrm>
          <a:prstGeom prst="rect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Learner</a:t>
            </a:r>
          </a:p>
          <a:p>
            <a:pPr algn="ctr"/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642107" y="3932815"/>
            <a:ext cx="1807429" cy="1015663"/>
          </a:xfrm>
          <a:prstGeom prst="rect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Teacher/Teaching</a:t>
            </a:r>
          </a:p>
          <a:p>
            <a:pPr algn="ctr"/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4225474" y="2882436"/>
            <a:ext cx="1783004" cy="659541"/>
          </a:xfrm>
          <a:prstGeom prst="rect">
            <a:avLst/>
          </a:prstGeom>
          <a:solidFill>
            <a:srgbClr val="FF6600"/>
          </a:solidFill>
          <a:ln>
            <a:solidFill>
              <a:srgbClr val="80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 smtClean="0"/>
              <a:t>Comprehension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176624" y="5227470"/>
            <a:ext cx="1807429" cy="400110"/>
          </a:xfrm>
          <a:prstGeom prst="rect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Context</a:t>
            </a:r>
            <a:endParaRPr lang="en-US" sz="20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859104" y="2516025"/>
            <a:ext cx="586193" cy="341984"/>
          </a:xfrm>
          <a:prstGeom prst="line">
            <a:avLst/>
          </a:prstGeom>
          <a:ln>
            <a:headEnd type="triangle" w="lg"/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5642111" y="2491598"/>
            <a:ext cx="537340" cy="36641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962658" y="3615259"/>
            <a:ext cx="433789" cy="3966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916635" y="3474533"/>
            <a:ext cx="482638" cy="4094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322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Read Cornett Chapter 2</a:t>
            </a:r>
          </a:p>
          <a:p>
            <a:r>
              <a:rPr lang="en-US" sz="2800" b="1" dirty="0" smtClean="0"/>
              <a:t>Comprehension Problem Solving: Inquiry Into Big Ideas Using Important Questions</a:t>
            </a:r>
          </a:p>
          <a:p>
            <a:pPr lvl="1"/>
            <a:r>
              <a:rPr lang="en-US" sz="2400" dirty="0" smtClean="0"/>
              <a:t>Before/During/After Reading Sequence</a:t>
            </a:r>
          </a:p>
          <a:p>
            <a:pPr lvl="1"/>
            <a:r>
              <a:rPr lang="en-US" sz="2400" dirty="0" smtClean="0"/>
              <a:t>Key Comprehension Processes to help readers “work” to problem solve hard texts</a:t>
            </a:r>
          </a:p>
          <a:p>
            <a:pPr lvl="1"/>
            <a:r>
              <a:rPr lang="en-US" sz="2400" dirty="0" smtClean="0"/>
              <a:t>What processes are familiar/new to you</a:t>
            </a:r>
          </a:p>
          <a:p>
            <a:r>
              <a:rPr lang="en-US" dirty="0" smtClean="0"/>
              <a:t>Next Class:  Why and how to teach reading comprehension as inquiry-based problem solving</a:t>
            </a:r>
          </a:p>
          <a:p>
            <a:r>
              <a:rPr lang="en-US" b="1" dirty="0" err="1" smtClean="0"/>
              <a:t>Flipgrid</a:t>
            </a:r>
            <a:r>
              <a:rPr lang="en-US" b="1" dirty="0" smtClean="0"/>
              <a:t> Reflection</a:t>
            </a:r>
            <a:r>
              <a:rPr lang="en-US" dirty="0" smtClean="0"/>
              <a:t>: see wiki menu link</a:t>
            </a:r>
          </a:p>
          <a:p>
            <a:r>
              <a:rPr lang="en-US" b="1" dirty="0" smtClean="0"/>
              <a:t>Long term: Reading Interview Assignment </a:t>
            </a:r>
            <a:r>
              <a:rPr lang="en-US" dirty="0" smtClean="0"/>
              <a:t>(download from wikispace – due Oct. </a:t>
            </a:r>
            <a:r>
              <a:rPr lang="en-US" dirty="0" smtClean="0"/>
              <a:t>5) </a:t>
            </a:r>
            <a:endParaRPr lang="en-US" dirty="0" smtClean="0"/>
          </a:p>
          <a:p>
            <a:pPr lvl="1"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Interview (Due 10</a:t>
            </a:r>
            <a:r>
              <a:rPr lang="en-US" dirty="0" smtClean="0"/>
              <a:t>/5)</a:t>
            </a:r>
            <a:endParaRPr lang="en-US" dirty="0"/>
          </a:p>
        </p:txBody>
      </p:sp>
      <p:pic>
        <p:nvPicPr>
          <p:cNvPr id="4" name="Picture 3" descr="Screen Shot 2016-09-13 at 9.28.1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7822"/>
            <a:ext cx="9144000" cy="359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36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41413" y="-162914"/>
            <a:ext cx="70866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ea typeface="+mj-ea"/>
                <a:cs typeface="+mj-cs"/>
              </a:rPr>
              <a:t>How it </a:t>
            </a:r>
            <a:r>
              <a:rPr lang="en-US" sz="3600" dirty="0" smtClean="0"/>
              <a:t>all fits together! </a:t>
            </a:r>
            <a:endParaRPr lang="en-US" sz="3600" dirty="0">
              <a:ea typeface="+mj-ea"/>
              <a:cs typeface="+mj-cs"/>
            </a:endParaRPr>
          </a:p>
        </p:txBody>
      </p:sp>
      <p:sp>
        <p:nvSpPr>
          <p:cNvPr id="41987" name="Oval 7"/>
          <p:cNvSpPr>
            <a:spLocks noChangeArrowheads="1"/>
          </p:cNvSpPr>
          <p:nvPr/>
        </p:nvSpPr>
        <p:spPr bwMode="auto">
          <a:xfrm>
            <a:off x="4171950" y="2001838"/>
            <a:ext cx="2476500" cy="23780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88" name="Oval 8"/>
          <p:cNvSpPr>
            <a:spLocks noChangeArrowheads="1"/>
          </p:cNvSpPr>
          <p:nvPr/>
        </p:nvSpPr>
        <p:spPr bwMode="auto">
          <a:xfrm>
            <a:off x="2743200" y="3505200"/>
            <a:ext cx="2514600" cy="25114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89" name="Oval 9"/>
          <p:cNvSpPr>
            <a:spLocks noChangeArrowheads="1"/>
          </p:cNvSpPr>
          <p:nvPr/>
        </p:nvSpPr>
        <p:spPr bwMode="auto">
          <a:xfrm>
            <a:off x="1905000" y="1447800"/>
            <a:ext cx="5638800" cy="502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0" name="Text Box 11"/>
          <p:cNvSpPr txBox="1">
            <a:spLocks noChangeArrowheads="1"/>
          </p:cNvSpPr>
          <p:nvPr/>
        </p:nvSpPr>
        <p:spPr bwMode="auto">
          <a:xfrm>
            <a:off x="3009900" y="4876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sz="2400"/>
              <a:t>Reader</a:t>
            </a:r>
          </a:p>
        </p:txBody>
      </p:sp>
      <p:sp>
        <p:nvSpPr>
          <p:cNvPr id="41991" name="Text Box 14"/>
          <p:cNvSpPr txBox="1">
            <a:spLocks noChangeArrowheads="1"/>
          </p:cNvSpPr>
          <p:nvPr/>
        </p:nvSpPr>
        <p:spPr bwMode="auto">
          <a:xfrm>
            <a:off x="5105400" y="2508250"/>
            <a:ext cx="14478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sz="2400"/>
              <a:t>Task/Activity</a:t>
            </a:r>
          </a:p>
        </p:txBody>
      </p:sp>
      <p:sp>
        <p:nvSpPr>
          <p:cNvPr id="41992" name="Text Box 15"/>
          <p:cNvSpPr txBox="1">
            <a:spLocks noChangeArrowheads="1"/>
          </p:cNvSpPr>
          <p:nvPr/>
        </p:nvSpPr>
        <p:spPr bwMode="auto">
          <a:xfrm>
            <a:off x="3429000" y="1604963"/>
            <a:ext cx="2362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sz="2400"/>
              <a:t>Sociocultural</a:t>
            </a:r>
          </a:p>
        </p:txBody>
      </p:sp>
      <p:sp>
        <p:nvSpPr>
          <p:cNvPr id="41993" name="Text Box 16"/>
          <p:cNvSpPr txBox="1">
            <a:spLocks noChangeArrowheads="1"/>
          </p:cNvSpPr>
          <p:nvPr/>
        </p:nvSpPr>
        <p:spPr bwMode="auto">
          <a:xfrm>
            <a:off x="4171950" y="5830888"/>
            <a:ext cx="1619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sz="2400"/>
              <a:t>Context</a:t>
            </a:r>
          </a:p>
        </p:txBody>
      </p:sp>
      <p:sp>
        <p:nvSpPr>
          <p:cNvPr id="41994" name="Oval 6"/>
          <p:cNvSpPr>
            <a:spLocks noChangeArrowheads="1"/>
          </p:cNvSpPr>
          <p:nvPr/>
        </p:nvSpPr>
        <p:spPr bwMode="auto">
          <a:xfrm>
            <a:off x="2743200" y="2001838"/>
            <a:ext cx="2362200" cy="25495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5" name="Text Box 10"/>
          <p:cNvSpPr txBox="1">
            <a:spLocks noChangeArrowheads="1"/>
          </p:cNvSpPr>
          <p:nvPr/>
        </p:nvSpPr>
        <p:spPr bwMode="auto">
          <a:xfrm>
            <a:off x="3676650" y="2882900"/>
            <a:ext cx="87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sz="2400"/>
              <a:t>Text</a:t>
            </a:r>
          </a:p>
        </p:txBody>
      </p:sp>
      <p:sp>
        <p:nvSpPr>
          <p:cNvPr id="41996" name="Line 17"/>
          <p:cNvSpPr>
            <a:spLocks noChangeShapeType="1"/>
          </p:cNvSpPr>
          <p:nvPr/>
        </p:nvSpPr>
        <p:spPr bwMode="auto">
          <a:xfrm>
            <a:off x="1371600" y="2130425"/>
            <a:ext cx="2324100" cy="9810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7" name="Oval 6"/>
          <p:cNvSpPr>
            <a:spLocks noChangeArrowheads="1"/>
          </p:cNvSpPr>
          <p:nvPr/>
        </p:nvSpPr>
        <p:spPr bwMode="auto">
          <a:xfrm>
            <a:off x="4338638" y="3340100"/>
            <a:ext cx="2524125" cy="2424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8" name="TextBox 15"/>
          <p:cNvSpPr txBox="1">
            <a:spLocks noChangeArrowheads="1"/>
          </p:cNvSpPr>
          <p:nvPr/>
        </p:nvSpPr>
        <p:spPr bwMode="auto">
          <a:xfrm>
            <a:off x="5257800" y="4460875"/>
            <a:ext cx="19431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/>
              <a:t>Teacher/Teaching</a:t>
            </a:r>
          </a:p>
        </p:txBody>
      </p:sp>
      <p:cxnSp>
        <p:nvCxnSpPr>
          <p:cNvPr id="41999" name="Straight Arrow Connector 17"/>
          <p:cNvCxnSpPr>
            <a:cxnSpLocks noChangeShapeType="1"/>
            <a:stCxn id="42000" idx="2"/>
          </p:cNvCxnSpPr>
          <p:nvPr/>
        </p:nvCxnSpPr>
        <p:spPr bwMode="auto">
          <a:xfrm rot="5400000">
            <a:off x="5681663" y="1479550"/>
            <a:ext cx="1589088" cy="3503612"/>
          </a:xfrm>
          <a:prstGeom prst="straightConnector1">
            <a:avLst/>
          </a:prstGeom>
          <a:noFill/>
          <a:ln w="66675">
            <a:solidFill>
              <a:srgbClr val="FF0000">
                <a:alpha val="90195"/>
              </a:srgbClr>
            </a:solidFill>
            <a:round/>
            <a:headEnd/>
            <a:tailEnd type="triangle" w="med" len="med"/>
          </a:ln>
        </p:spPr>
      </p:cxnSp>
      <p:sp>
        <p:nvSpPr>
          <p:cNvPr id="42000" name="TextBox 18"/>
          <p:cNvSpPr txBox="1">
            <a:spLocks noChangeArrowheads="1"/>
          </p:cNvSpPr>
          <p:nvPr/>
        </p:nvSpPr>
        <p:spPr bwMode="auto">
          <a:xfrm>
            <a:off x="7201694" y="2066925"/>
            <a:ext cx="20526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/>
              <a:t>Comprehension</a:t>
            </a:r>
          </a:p>
        </p:txBody>
      </p:sp>
      <p:pic>
        <p:nvPicPr>
          <p:cNvPr id="17" name="Picture 16" descr="Screen Shot 2014-09-11 at 11.15.51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655" y="-6795"/>
            <a:ext cx="2695345" cy="2008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207073" y="105915"/>
            <a:ext cx="93859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What makes a good reader? </a:t>
            </a:r>
          </a:p>
          <a:p>
            <a:pPr algn="ctr"/>
            <a:r>
              <a:rPr lang="en-US" sz="3200" b="1" dirty="0" smtClean="0"/>
              <a:t>Five Core Areas of Reading</a:t>
            </a:r>
            <a:endParaRPr lang="en-US" sz="3200" b="1" dirty="0"/>
          </a:p>
        </p:txBody>
      </p:sp>
      <p:sp>
        <p:nvSpPr>
          <p:cNvPr id="4" name="Sun 3">
            <a:hlinkClick r:id="rId3"/>
          </p:cNvPr>
          <p:cNvSpPr/>
          <p:nvPr/>
        </p:nvSpPr>
        <p:spPr>
          <a:xfrm>
            <a:off x="7729090" y="282238"/>
            <a:ext cx="721173" cy="627197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Help 5">
            <a:hlinkClick r:id="" action="ppaction://noaction" highlightClick="1"/>
          </p:cNvPr>
          <p:cNvSpPr/>
          <p:nvPr/>
        </p:nvSpPr>
        <p:spPr>
          <a:xfrm>
            <a:off x="2642558" y="1906203"/>
            <a:ext cx="3918818" cy="3563916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creen Shot 2017-09-12 at 8.38.1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8876"/>
            <a:ext cx="9144000" cy="5321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it take to be a good reader? Five Core Areas of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8391" y="1782029"/>
            <a:ext cx="7498080" cy="48006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Phonemic Awareness: </a:t>
            </a:r>
            <a:r>
              <a:rPr lang="en-US" sz="2800" dirty="0" smtClean="0"/>
              <a:t>the ability to hear, identify, and manipulate </a:t>
            </a:r>
            <a:r>
              <a:rPr lang="en-US" sz="2800" u="sng" dirty="0" smtClean="0"/>
              <a:t>sounds</a:t>
            </a:r>
            <a:r>
              <a:rPr lang="en-US" sz="2800" dirty="0" smtClean="0"/>
              <a:t> (phonemes) in spoken words </a:t>
            </a:r>
          </a:p>
          <a:p>
            <a:r>
              <a:rPr lang="en-US" sz="2800" b="1" dirty="0" smtClean="0"/>
              <a:t>Phonics: </a:t>
            </a:r>
            <a:r>
              <a:rPr lang="en-US" sz="2800" dirty="0" smtClean="0"/>
              <a:t>knowledge of the relationship between the </a:t>
            </a:r>
            <a:r>
              <a:rPr lang="en-US" sz="2800" u="sng" dirty="0" smtClean="0"/>
              <a:t>letters</a:t>
            </a:r>
            <a:r>
              <a:rPr lang="en-US" sz="2800" dirty="0" smtClean="0"/>
              <a:t> of written language and the </a:t>
            </a:r>
            <a:r>
              <a:rPr lang="en-US" sz="2800" u="sng" dirty="0" smtClean="0"/>
              <a:t>sounds </a:t>
            </a:r>
            <a:r>
              <a:rPr lang="en-US" sz="2800" dirty="0" smtClean="0"/>
              <a:t>of spoken language </a:t>
            </a:r>
          </a:p>
          <a:p>
            <a:r>
              <a:rPr lang="en-US" sz="2800" b="1" dirty="0" smtClean="0"/>
              <a:t>Fluency</a:t>
            </a:r>
            <a:r>
              <a:rPr lang="en-US" sz="2800" dirty="0" smtClean="0"/>
              <a:t>: the ability to read words quickly (rate), accurately (accuracy), and with expression (prosody)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865589"/>
            <a:ext cx="7498080" cy="480060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Vocabulary: </a:t>
            </a:r>
            <a:r>
              <a:rPr lang="en-US" sz="3000" dirty="0" smtClean="0"/>
              <a:t>knowledge of words needed to communicate effectively </a:t>
            </a:r>
          </a:p>
          <a:p>
            <a:pPr lvl="1"/>
            <a:r>
              <a:rPr lang="en-US" sz="3000" dirty="0" smtClean="0"/>
              <a:t>Listening vocabulary </a:t>
            </a:r>
          </a:p>
          <a:p>
            <a:pPr lvl="1"/>
            <a:r>
              <a:rPr lang="en-US" sz="3000" dirty="0" smtClean="0"/>
              <a:t>Speaking vocabulary</a:t>
            </a:r>
          </a:p>
          <a:p>
            <a:pPr lvl="1"/>
            <a:r>
              <a:rPr lang="en-US" sz="3000" dirty="0" smtClean="0"/>
              <a:t>Reading vocabulary </a:t>
            </a:r>
          </a:p>
          <a:p>
            <a:r>
              <a:rPr lang="en-US" sz="3000" b="1" dirty="0" smtClean="0"/>
              <a:t>Comprehension: </a:t>
            </a:r>
            <a:r>
              <a:rPr lang="en-US" sz="3000" dirty="0" smtClean="0"/>
              <a:t>the ability to actively make sense of and construct meaning from words 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does it take to be a good reader? Five Core Areas of Reading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areas?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Attitude/motivation/personality (affective factors) </a:t>
            </a:r>
          </a:p>
          <a:p>
            <a:r>
              <a:rPr lang="en-US" dirty="0" smtClean="0"/>
              <a:t>Oral language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6488" cy="824596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Are all areas important all the time?</a:t>
            </a:r>
            <a:br>
              <a:rPr lang="en-US" sz="2800" dirty="0" smtClean="0"/>
            </a:br>
            <a:r>
              <a:rPr lang="en-US" sz="2800" dirty="0" smtClean="0"/>
              <a:t>Development, development, development!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170908" y="1524000"/>
            <a:ext cx="3572263" cy="466344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Oral language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Phonemic awareness</a:t>
            </a:r>
          </a:p>
          <a:p>
            <a:r>
              <a:rPr lang="en-US" dirty="0" smtClean="0"/>
              <a:t>Phonics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Fluency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Vocabulary</a:t>
            </a:r>
          </a:p>
          <a:p>
            <a:r>
              <a:rPr lang="en-US" dirty="0" smtClean="0"/>
              <a:t>Comprehension	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187486" y="1524000"/>
            <a:ext cx="4746202" cy="4663440"/>
          </a:xfrm>
        </p:spPr>
        <p:txBody>
          <a:bodyPr>
            <a:noAutofit/>
          </a:bodyPr>
          <a:lstStyle/>
          <a:p>
            <a:r>
              <a:rPr lang="en-US" sz="2200" dirty="0" smtClean="0"/>
              <a:t>VERY important for young </a:t>
            </a:r>
          </a:p>
          <a:p>
            <a:pPr>
              <a:buNone/>
            </a:pPr>
            <a:r>
              <a:rPr lang="en-US" sz="2200" dirty="0" smtClean="0"/>
              <a:t>	children; building block of literacy; Important at all ages</a:t>
            </a:r>
          </a:p>
          <a:p>
            <a:pPr>
              <a:buNone/>
            </a:pPr>
            <a:endParaRPr lang="en-US" sz="2200" dirty="0" smtClean="0"/>
          </a:p>
          <a:p>
            <a:r>
              <a:rPr lang="en-US" sz="2200" dirty="0" smtClean="0"/>
              <a:t>VERY important for beginning readers (whether young or old)</a:t>
            </a:r>
          </a:p>
          <a:p>
            <a:endParaRPr lang="en-US" sz="2200" dirty="0" smtClean="0"/>
          </a:p>
          <a:p>
            <a:r>
              <a:rPr lang="en-US" sz="2200" dirty="0" smtClean="0"/>
              <a:t>Important transition from beginning reading to more mature reading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200" dirty="0" smtClean="0"/>
              <a:t>VERY important ALWAYS!!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80008" y="0"/>
            <a:ext cx="7498080" cy="80610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>Stages of Reading Development</a:t>
            </a:r>
            <a:br>
              <a:rPr lang="en-US" sz="32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Chall</a:t>
            </a:r>
            <a:r>
              <a:rPr lang="en-US" sz="2400" dirty="0" smtClean="0"/>
              <a:t>, 1983)</a:t>
            </a:r>
            <a:endParaRPr lang="en-US" sz="24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1959016"/>
              </p:ext>
            </p:extLst>
          </p:nvPr>
        </p:nvGraphicFramePr>
        <p:xfrm>
          <a:off x="210312" y="806107"/>
          <a:ext cx="8933688" cy="6113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1"/>
                <a:gridCol w="1463447"/>
                <a:gridCol w="1076213"/>
                <a:gridCol w="2557055"/>
                <a:gridCol w="3019412"/>
              </a:tblGrid>
              <a:tr h="6274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Label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Grade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What Children are Learning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Activities to Support</a:t>
                      </a:r>
                      <a:endParaRPr lang="en-US" dirty="0"/>
                    </a:p>
                  </a:txBody>
                  <a:tcPr/>
                </a:tc>
              </a:tr>
              <a:tr h="806705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Prereading</a:t>
                      </a:r>
                      <a:r>
                        <a:rPr lang="en-US" sz="1600" dirty="0" smtClean="0"/>
                        <a:t> (emergent literacy)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PK-K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Functions of written language, alphabet, phonemic awareness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Story reading, “pseudo reading,” alphabet activities, rhyming, nursery rhymes, invented spelling</a:t>
                      </a:r>
                      <a:endParaRPr lang="en-US" sz="1600" dirty="0"/>
                    </a:p>
                  </a:txBody>
                  <a:tcPr/>
                </a:tc>
              </a:tr>
              <a:tr h="115191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Initial Reading/Alphabetic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Decoding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K-2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Letter sound correspondences/decoding/blending sounds;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word</a:t>
                      </a:r>
                      <a:r>
                        <a:rPr lang="en-US" sz="1600" baseline="0" dirty="0" smtClean="0"/>
                        <a:t> recognition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Teacher-directed reading instruction, phonics instruction</a:t>
                      </a:r>
                      <a:endParaRPr lang="en-US" sz="1600" dirty="0"/>
                    </a:p>
                  </a:txBody>
                  <a:tcPr/>
                </a:tc>
              </a:tr>
              <a:tr h="806705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Confirmation and fluency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2-3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Automatic word recognition</a:t>
                      </a:r>
                      <a:r>
                        <a:rPr lang="en-US" sz="1600" baseline="0" dirty="0" smtClean="0"/>
                        <a:t>, prosody, expression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Wide</a:t>
                      </a:r>
                      <a:r>
                        <a:rPr lang="en-US" sz="1600" baseline="0" dirty="0" smtClean="0"/>
                        <a:t> and varied reading, modeling fluent reading and lots of practice</a:t>
                      </a:r>
                      <a:endParaRPr lang="en-US" sz="1600" dirty="0"/>
                    </a:p>
                  </a:txBody>
                  <a:tcPr/>
                </a:tc>
              </a:tr>
              <a:tr h="806705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Reading to Learn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4-8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How to learn from text, vocabulary knowledge, comprehension strategies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Reading content area materials, research, strategy instruction to build understanding</a:t>
                      </a:r>
                      <a:endParaRPr lang="en-US" sz="1600" dirty="0"/>
                    </a:p>
                  </a:txBody>
                  <a:tcPr/>
                </a:tc>
              </a:tr>
              <a:tr h="806705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Multiple</a:t>
                      </a:r>
                      <a:r>
                        <a:rPr lang="en-US" sz="1600" baseline="0" dirty="0" smtClean="0"/>
                        <a:t> Points of View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Reconciling different views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Critical reading, discourse synthesis, report writing</a:t>
                      </a:r>
                      <a:endParaRPr lang="en-US" sz="1600" dirty="0"/>
                    </a:p>
                  </a:txBody>
                  <a:tcPr/>
                </a:tc>
              </a:tr>
              <a:tr h="1045728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Construction</a:t>
                      </a:r>
                      <a:r>
                        <a:rPr lang="en-US" sz="1600" baseline="0" dirty="0" smtClean="0"/>
                        <a:t> and reconstruction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College/beyond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Developing a well-rounded view of the world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Learning what not to read as well as what to read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5-Point Star 3">
            <a:hlinkClick r:id="rId3"/>
          </p:cNvPr>
          <p:cNvSpPr/>
          <p:nvPr/>
        </p:nvSpPr>
        <p:spPr>
          <a:xfrm>
            <a:off x="8059545" y="113172"/>
            <a:ext cx="804697" cy="604908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08674264"/>
              </p:ext>
            </p:extLst>
          </p:nvPr>
        </p:nvGraphicFramePr>
        <p:xfrm>
          <a:off x="730163" y="833376"/>
          <a:ext cx="8135994" cy="5635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Solstice.thmx</Template>
  <TotalTime>2243</TotalTime>
  <Words>1295</Words>
  <Application>Microsoft Macintosh PowerPoint</Application>
  <PresentationFormat>On-screen Show (4:3)</PresentationFormat>
  <Paragraphs>466</Paragraphs>
  <Slides>25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Solstice</vt:lpstr>
      <vt:lpstr>What Factors Influence Comprehension? </vt:lpstr>
      <vt:lpstr>Objectives – You will be able to:</vt:lpstr>
      <vt:lpstr>PowerPoint Presentation</vt:lpstr>
      <vt:lpstr>What does it take to be a good reader? Five Core Areas of Reading</vt:lpstr>
      <vt:lpstr>What does it take to be a good reader? Five Core Areas of Reading</vt:lpstr>
      <vt:lpstr>Other areas?  </vt:lpstr>
      <vt:lpstr>Are all areas important all the time? Development, development, development!</vt:lpstr>
      <vt:lpstr>Stages of Reading Development (Chall, 1983)</vt:lpstr>
      <vt:lpstr>PowerPoint Presentation</vt:lpstr>
      <vt:lpstr>In This Class, We will Focus on the Three Areas We Are ALWAYS Thinking About:</vt:lpstr>
      <vt:lpstr>Why Aren’t the Reading  Components Equal?  </vt:lpstr>
      <vt:lpstr>Phonics skills…  Fluency skills… Do not guarantee understanding (comprehension) </vt:lpstr>
      <vt:lpstr>Having phonemic awareness, phonics,  &amp; fluency does not guarantee comprehension </vt:lpstr>
      <vt:lpstr>What if we added the “other” important areas?</vt:lpstr>
      <vt:lpstr>PowerPoint Presentation</vt:lpstr>
      <vt:lpstr>Why is  teaching comprehension so important?? (p. 13) </vt:lpstr>
      <vt:lpstr>What to consider when planning for reading instruction?  Five Factors that influence comprehension</vt:lpstr>
      <vt:lpstr>PowerPoint Presentation</vt:lpstr>
      <vt:lpstr>PowerPoint Presentation</vt:lpstr>
      <vt:lpstr>PowerPoint Presentation</vt:lpstr>
      <vt:lpstr>Common Learning Needs =&gt;   Better Teaching Practices </vt:lpstr>
      <vt:lpstr>Are these really separate? How might you draw them all together? </vt:lpstr>
      <vt:lpstr>Homework</vt:lpstr>
      <vt:lpstr>Reading Interview (Due 10/5)</vt:lpstr>
      <vt:lpstr>How it all fits together! </vt:lpstr>
    </vt:vector>
  </TitlesOfParts>
  <Company>University of Rhode Island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Thinking about Comprehension</dc:title>
  <dc:creator>Terry Deeney</dc:creator>
  <cp:lastModifiedBy>Julie Coiro</cp:lastModifiedBy>
  <cp:revision>108</cp:revision>
  <dcterms:created xsi:type="dcterms:W3CDTF">2014-11-11T14:37:55Z</dcterms:created>
  <dcterms:modified xsi:type="dcterms:W3CDTF">2017-09-12T13:25:18Z</dcterms:modified>
</cp:coreProperties>
</file>